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0" r:id="rId3"/>
    <p:sldId id="261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81" r:id="rId14"/>
    <p:sldId id="282" r:id="rId15"/>
    <p:sldId id="278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312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34AB4-438A-0146-AF20-51CA8FDE5D66}" type="datetimeFigureOut">
              <a:rPr lang="en-US" smtClean="0"/>
              <a:t>10/3/14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4AB72-502D-2140-9C0E-76E75D93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75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BA979-1E8A-4A52-9829-DF9C21381DA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05AD3-506F-45F0-BA52-4EBC86085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33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3A6DD-A1F0-4729-91BA-47FEEEB1D1C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0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E0C-7A65-40BA-AC4E-1335FFF2FAD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AD07-AAEA-4BCA-91B4-A1C82DAD7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1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E0C-7A65-40BA-AC4E-1335FFF2FAD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AD07-AAEA-4BCA-91B4-A1C82DAD7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9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E0C-7A65-40BA-AC4E-1335FFF2FAD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AD07-AAEA-4BCA-91B4-A1C82DAD7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7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E0C-7A65-40BA-AC4E-1335FFF2FAD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AD07-AAEA-4BCA-91B4-A1C82DAD7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9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E0C-7A65-40BA-AC4E-1335FFF2FAD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AD07-AAEA-4BCA-91B4-A1C82DAD7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8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E0C-7A65-40BA-AC4E-1335FFF2FAD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AD07-AAEA-4BCA-91B4-A1C82DAD7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7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E0C-7A65-40BA-AC4E-1335FFF2FAD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AD07-AAEA-4BCA-91B4-A1C82DAD7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01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E0C-7A65-40BA-AC4E-1335FFF2FAD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AD07-AAEA-4BCA-91B4-A1C82DAD7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0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E0C-7A65-40BA-AC4E-1335FFF2FAD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AD07-AAEA-4BCA-91B4-A1C82DAD7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0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E0C-7A65-40BA-AC4E-1335FFF2FAD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AD07-AAEA-4BCA-91B4-A1C82DAD7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4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E0C-7A65-40BA-AC4E-1335FFF2FAD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AD07-AAEA-4BCA-91B4-A1C82DAD7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43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B8E0C-7A65-40BA-AC4E-1335FFF2FAD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4AD07-AAEA-4BCA-91B4-A1C82DAD7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hyperlink" Target="mailto:dlee@med.miami.edu" TargetMode="External"/><Relationship Id="rId5" Type="http://schemas.openxmlformats.org/officeDocument/2006/relationships/hyperlink" Target="mailto:pks8@cdc.gov" TargetMode="External"/><Relationship Id="rId6" Type="http://schemas.openxmlformats.org/officeDocument/2006/relationships/hyperlink" Target="mailto:manuel_cifuentes@uml.edu" TargetMode="External"/><Relationship Id="rId7" Type="http://schemas.openxmlformats.org/officeDocument/2006/relationships/hyperlink" Target="mailto:acaban@med.miami.edu" TargetMode="External"/><Relationship Id="rId8" Type="http://schemas.openxmlformats.org/officeDocument/2006/relationships/hyperlink" Target="http://www.umiamiORG.com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item/oem2002002747/pp/" TargetMode="External"/><Relationship Id="rId4" Type="http://schemas.openxmlformats.org/officeDocument/2006/relationships/hyperlink" Target="http://www.loc.gov/pictures/item/oem2002004311/pp/" TargetMode="External"/><Relationship Id="rId5" Type="http://schemas.openxmlformats.org/officeDocument/2006/relationships/hyperlink" Target="http://www.loc.gov/pictures/item/oem2002004187/pp/" TargetMode="External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hyperlink" Target="http://www.cpc.unc.edu/projects/addhealth/design/slideshow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cpc.unc.edu/projects/addhealth/design/slideshow" TargetMode="Externa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Impacts of Early Exposure to Work on Smoking Initiation Among Adolescents and Older Adults: the ADD Health Survey</a:t>
            </a:r>
            <a:endParaRPr lang="en-US" sz="3600" dirty="0"/>
          </a:p>
        </p:txBody>
      </p:sp>
      <p:pic>
        <p:nvPicPr>
          <p:cNvPr id="1026" name="Picture 2" descr="C:\Users\cvv2\AppData\Local\Microsoft\Windows\Temporary Internet Files\Content.Outlook\L7WURC1A\HEAD_TWH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1" y="4724400"/>
            <a:ext cx="9042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05000" y="2590800"/>
            <a:ext cx="51054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David J. Lee, </a:t>
            </a:r>
            <a:r>
              <a:rPr lang="en-US" sz="3600" dirty="0" smtClean="0"/>
              <a:t>PhD 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3733800"/>
            <a:ext cx="685626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University </a:t>
            </a:r>
            <a:r>
              <a:rPr lang="en-US" sz="2800" dirty="0"/>
              <a:t>of Miami Miller School of </a:t>
            </a:r>
            <a:r>
              <a:rPr lang="en-US" sz="2800" dirty="0" smtClean="0"/>
              <a:t>Medicine </a:t>
            </a:r>
          </a:p>
          <a:p>
            <a:pPr algn="ctr"/>
            <a:r>
              <a:rPr lang="en-US" sz="2800" dirty="0" smtClean="0"/>
              <a:t>Department </a:t>
            </a:r>
            <a:r>
              <a:rPr lang="en-US" sz="2800" dirty="0"/>
              <a:t>of Public Health Sciences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23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Work and Occupation Variables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590800"/>
            <a:ext cx="1676400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1524000"/>
            <a:ext cx="8382000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pPr marL="342900" lvl="1" indent="-342900">
              <a:buFont typeface="Arial"/>
              <a:buChar char="•"/>
            </a:pPr>
            <a:r>
              <a:rPr lang="en-US" sz="2400" dirty="0"/>
              <a:t>Work status</a:t>
            </a:r>
          </a:p>
          <a:p>
            <a:pPr marL="342900" lvl="1" indent="-342900">
              <a:buFont typeface="Arial"/>
              <a:buChar char="•"/>
            </a:pPr>
            <a:endParaRPr lang="en-US" sz="2400" dirty="0"/>
          </a:p>
          <a:p>
            <a:pPr marL="342900" lvl="1" indent="-342900">
              <a:buFont typeface="Arial"/>
              <a:buChar char="•"/>
            </a:pPr>
            <a:r>
              <a:rPr lang="en-US" sz="2400" dirty="0"/>
              <a:t>Number of hours worked (units in 10 hours)</a:t>
            </a:r>
          </a:p>
          <a:p>
            <a:pPr marL="342900" lvl="1" indent="-342900">
              <a:buFont typeface="Arial"/>
              <a:buChar char="•"/>
            </a:pPr>
            <a:endParaRPr lang="en-US" sz="2400" dirty="0"/>
          </a:p>
          <a:p>
            <a:pPr marL="342900" lvl="1" indent="-342900">
              <a:buFont typeface="Arial"/>
              <a:buChar char="•"/>
            </a:pPr>
            <a:r>
              <a:rPr lang="en-US" sz="2400" dirty="0"/>
              <a:t>Number of hours worked squared (units in 10 hours)</a:t>
            </a:r>
          </a:p>
          <a:p>
            <a:pPr marL="342900" lvl="1" indent="-342900">
              <a:buFont typeface="Arial"/>
              <a:buChar char="•"/>
            </a:pPr>
            <a:endParaRPr lang="en-US" sz="2400" dirty="0"/>
          </a:p>
          <a:p>
            <a:pPr marL="342900" lvl="1" indent="-342900">
              <a:buFont typeface="Arial"/>
              <a:buChar char="•"/>
            </a:pPr>
            <a:r>
              <a:rPr lang="en-US" sz="2400" dirty="0"/>
              <a:t>First job in food service, sales related, other (reference)</a:t>
            </a:r>
          </a:p>
          <a:p>
            <a:pPr marL="342900" lvl="1" indent="-342900">
              <a:buFont typeface="Arial"/>
              <a:buChar char="•"/>
            </a:pPr>
            <a:endParaRPr lang="en-US" sz="2400" dirty="0"/>
          </a:p>
          <a:p>
            <a:pPr marL="342900" lvl="1" indent="-342900">
              <a:buFont typeface="Arial"/>
              <a:buChar char="•"/>
            </a:pPr>
            <a:r>
              <a:rPr lang="en-US" sz="2400" dirty="0"/>
              <a:t>Age at first job</a:t>
            </a:r>
          </a:p>
          <a:p>
            <a:pPr marL="342900" lvl="1" indent="-342900">
              <a:buFont typeface="Arial"/>
              <a:buChar char="•"/>
            </a:pPr>
            <a:endParaRPr lang="en-US" sz="2400" dirty="0"/>
          </a:p>
          <a:p>
            <a:pPr marL="342900" lvl="1" indent="-342900">
              <a:buFont typeface="Arial"/>
              <a:buChar char="•"/>
            </a:pPr>
            <a:r>
              <a:rPr lang="en-US" sz="2400" dirty="0"/>
              <a:t>Age at first full-time job</a:t>
            </a:r>
          </a:p>
          <a:p>
            <a:pPr marL="342900" lvl="1" indent="-342900">
              <a:buFont typeface="Arial"/>
              <a:buChar char="•"/>
            </a:pPr>
            <a:endParaRPr lang="en-US" sz="1400" dirty="0"/>
          </a:p>
          <a:p>
            <a:pPr marL="342900" lvl="1" indent="-342900">
              <a:buFont typeface="Arial"/>
              <a:buChar char="•"/>
            </a:pPr>
            <a:endParaRPr lang="en-US" sz="2400" dirty="0"/>
          </a:p>
          <a:p>
            <a:pPr marL="342900" lvl="1" indent="-342900">
              <a:buFont typeface="Arial"/>
              <a:buChar char="•"/>
            </a:pPr>
            <a:endParaRPr lang="en-US" sz="2400" dirty="0"/>
          </a:p>
          <a:p>
            <a:pPr marL="342900" lvl="1" indent="-342900">
              <a:buFont typeface="Arial"/>
              <a:buChar char="•"/>
            </a:pPr>
            <a:endParaRPr lang="en-US" sz="2400" dirty="0" smtClean="0"/>
          </a:p>
          <a:p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8006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4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590800"/>
            <a:ext cx="1676400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143000"/>
            <a:ext cx="8382000" cy="6586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r>
              <a:rPr lang="en-US" sz="2400" b="1" i="1" dirty="0" smtClean="0"/>
              <a:t>All analyses were performed using MPLUS Version 6</a:t>
            </a:r>
            <a:endParaRPr lang="en-US" sz="2400" b="1" i="1" dirty="0"/>
          </a:p>
          <a:p>
            <a:endParaRPr lang="en-US" sz="1400" dirty="0" smtClean="0"/>
          </a:p>
          <a:p>
            <a:pPr marL="741363" lvl="1" indent="-287338">
              <a:buFont typeface="Arial"/>
              <a:buChar char="•"/>
            </a:pPr>
            <a:endParaRPr lang="en-US" sz="1200" dirty="0" smtClean="0"/>
          </a:p>
          <a:p>
            <a:pPr marL="741363" lvl="1" indent="-287338">
              <a:buFont typeface="Arial"/>
              <a:buChar char="•"/>
            </a:pPr>
            <a:r>
              <a:rPr lang="en-US" sz="2400" dirty="0" smtClean="0"/>
              <a:t>Cox hazard models </a:t>
            </a:r>
          </a:p>
          <a:p>
            <a:pPr marL="741363" lvl="1" indent="-287338">
              <a:buFont typeface="Arial"/>
              <a:buChar char="•"/>
            </a:pPr>
            <a:endParaRPr lang="en-US" sz="2400" dirty="0"/>
          </a:p>
          <a:p>
            <a:pPr marL="741363" lvl="1" indent="-287338">
              <a:buFont typeface="Arial"/>
              <a:buChar char="•"/>
            </a:pPr>
            <a:r>
              <a:rPr lang="en-US" sz="2400" dirty="0" smtClean="0"/>
              <a:t>Logistic </a:t>
            </a:r>
            <a:r>
              <a:rPr lang="en-US" sz="2400" dirty="0"/>
              <a:t>regression using individual-by-time </a:t>
            </a:r>
            <a:r>
              <a:rPr lang="en-US" sz="2400" dirty="0" smtClean="0"/>
              <a:t>observations</a:t>
            </a:r>
            <a:endParaRPr lang="en-US" sz="2400" dirty="0"/>
          </a:p>
          <a:p>
            <a:pPr marL="741363" lvl="1" indent="-287338">
              <a:buFont typeface="Arial"/>
              <a:buChar char="•"/>
            </a:pPr>
            <a:endParaRPr lang="en-US" sz="2400" dirty="0"/>
          </a:p>
          <a:p>
            <a:pPr marL="741363" lvl="1" indent="-287338">
              <a:buFont typeface="Arial"/>
              <a:buChar char="•"/>
            </a:pPr>
            <a:r>
              <a:rPr lang="en-US" sz="2400" dirty="0"/>
              <a:t>ML for item missing data, assuming MAR</a:t>
            </a:r>
          </a:p>
          <a:p>
            <a:pPr marL="741363" lvl="1" indent="-287338">
              <a:buFont typeface="Arial"/>
              <a:buChar char="•"/>
            </a:pPr>
            <a:endParaRPr lang="en-US" sz="2400" dirty="0"/>
          </a:p>
          <a:p>
            <a:pPr marL="741363" lvl="1" indent="-287338">
              <a:buFont typeface="Arial"/>
              <a:buChar char="•"/>
            </a:pPr>
            <a:r>
              <a:rPr lang="en-US" sz="2400" dirty="0"/>
              <a:t>Weighted estimators (correcting for unequal selection)</a:t>
            </a:r>
          </a:p>
          <a:p>
            <a:pPr marL="741363" lvl="1" indent="-287338">
              <a:buFont typeface="Arial"/>
              <a:buChar char="•"/>
            </a:pPr>
            <a:endParaRPr lang="en-US" sz="2400" dirty="0"/>
          </a:p>
          <a:p>
            <a:pPr marL="741363" lvl="1" indent="-287338">
              <a:buFont typeface="Arial"/>
              <a:buChar char="•"/>
            </a:pPr>
            <a:r>
              <a:rPr lang="en-US" sz="2400" dirty="0"/>
              <a:t>Sandwich variance estimators (correcting for clustering and stratification)</a:t>
            </a:r>
          </a:p>
          <a:p>
            <a:pPr marL="342900" lvl="1" indent="-342900">
              <a:buFont typeface="Arial"/>
              <a:buChar char="•"/>
            </a:pPr>
            <a:endParaRPr lang="en-US" sz="1400" dirty="0"/>
          </a:p>
          <a:p>
            <a:pPr marL="342900" lvl="1" indent="-342900">
              <a:buFont typeface="Arial"/>
              <a:buChar char="•"/>
            </a:pPr>
            <a:endParaRPr lang="en-US" sz="2400" dirty="0"/>
          </a:p>
          <a:p>
            <a:pPr marL="342900" lvl="1" indent="-342900">
              <a:buFont typeface="Arial"/>
              <a:buChar char="•"/>
            </a:pPr>
            <a:endParaRPr lang="en-US" sz="2400" dirty="0"/>
          </a:p>
          <a:p>
            <a:pPr marL="342900" lvl="1" indent="-342900">
              <a:buFont typeface="Arial"/>
              <a:buChar char="•"/>
            </a:pPr>
            <a:endParaRPr lang="en-US" sz="2400" dirty="0" smtClean="0"/>
          </a:p>
          <a:p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5916306"/>
            <a:ext cx="2128733" cy="9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6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366109"/>
              </p:ext>
            </p:extLst>
          </p:nvPr>
        </p:nvGraphicFramePr>
        <p:xfrm>
          <a:off x="774700" y="381000"/>
          <a:ext cx="8369300" cy="600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Document" r:id="rId3" imgW="8369300" imgH="6007100" progId="Word.Document.12">
                  <p:embed/>
                </p:oleObj>
              </mc:Choice>
              <mc:Fallback>
                <p:oleObj name="Document" r:id="rId3" imgW="8369300" imgH="6007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4700" y="381000"/>
                        <a:ext cx="8369300" cy="600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2834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113368"/>
              </p:ext>
            </p:extLst>
          </p:nvPr>
        </p:nvGraphicFramePr>
        <p:xfrm>
          <a:off x="685800" y="381000"/>
          <a:ext cx="8369300" cy="600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Document" r:id="rId3" imgW="8369300" imgH="6007100" progId="Word.Document.12">
                  <p:embed/>
                </p:oleObj>
              </mc:Choice>
              <mc:Fallback>
                <p:oleObj name="Document" r:id="rId3" imgW="8369300" imgH="6007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81000"/>
                        <a:ext cx="8369300" cy="600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156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965868"/>
              </p:ext>
            </p:extLst>
          </p:nvPr>
        </p:nvGraphicFramePr>
        <p:xfrm>
          <a:off x="1219200" y="228600"/>
          <a:ext cx="7305286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Document" r:id="rId3" imgW="8369300" imgH="7594600" progId="Word.Document.12">
                  <p:embed/>
                </p:oleObj>
              </mc:Choice>
              <mc:Fallback>
                <p:oleObj name="Document" r:id="rId3" imgW="8369300" imgH="7594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228600"/>
                        <a:ext cx="7305286" cy="662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027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Conclusions/Summary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590800"/>
            <a:ext cx="1676400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1219200"/>
            <a:ext cx="6858000" cy="6186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Starting </a:t>
            </a:r>
            <a:r>
              <a:rPr lang="en-US" sz="2400" dirty="0"/>
              <a:t>work at a younger age increases the likelihood of </a:t>
            </a:r>
            <a:r>
              <a:rPr lang="en-US" sz="2400" dirty="0" smtClean="0"/>
              <a:t>smoking in young adulthood.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The type of first job in adolescence (e.g., food service) may have lasting impacts on smoking behavior.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Increased weekly </a:t>
            </a:r>
            <a:r>
              <a:rPr lang="en-US" sz="2400" dirty="0"/>
              <a:t>hours worked is the most ubiquitous work characteristic impacting smoking behavior in adolescents and young adults.</a:t>
            </a:r>
          </a:p>
          <a:p>
            <a:pPr marL="342900" indent="-342900">
              <a:buFont typeface="Arial"/>
              <a:buChar char="•"/>
            </a:pPr>
            <a:endParaRPr lang="en-US" sz="12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The effect of hours worked is essentially linear.</a:t>
            </a:r>
          </a:p>
          <a:p>
            <a:pPr marL="342900" lvl="1" indent="-342900">
              <a:buFont typeface="Arial"/>
              <a:buChar char="•"/>
            </a:pPr>
            <a:endParaRPr lang="en-US" sz="1400" dirty="0"/>
          </a:p>
          <a:p>
            <a:pPr marL="342900" lvl="1" indent="-342900">
              <a:buFont typeface="Arial"/>
              <a:buChar char="•"/>
            </a:pPr>
            <a:endParaRPr lang="en-US" sz="2400" dirty="0"/>
          </a:p>
          <a:p>
            <a:pPr marL="342900" lvl="1" indent="-342900">
              <a:buFont typeface="Arial"/>
              <a:buChar char="•"/>
            </a:pPr>
            <a:endParaRPr lang="en-US" sz="2400" dirty="0"/>
          </a:p>
          <a:p>
            <a:pPr marL="342900" lvl="1" indent="-342900">
              <a:buFont typeface="Arial"/>
              <a:buChar char="•"/>
            </a:pPr>
            <a:endParaRPr lang="en-US" sz="2400" dirty="0" smtClean="0"/>
          </a:p>
          <a:p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200" y="1600200"/>
            <a:ext cx="24638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5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590800"/>
            <a:ext cx="1676400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914400"/>
            <a:ext cx="8382000" cy="4231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We wish to thank Symposium Chair Dr. Sara E. </a:t>
            </a:r>
            <a:r>
              <a:rPr lang="en-US" sz="2000" dirty="0" err="1" smtClean="0"/>
              <a:t>Luckhaupt</a:t>
            </a:r>
            <a:r>
              <a:rPr lang="en-US" sz="2000" dirty="0" smtClean="0"/>
              <a:t>, Medical Officer, National Institute for Occupational Safety and Health</a:t>
            </a:r>
          </a:p>
          <a:p>
            <a:endParaRPr lang="en-US" sz="9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Supported </a:t>
            </a:r>
            <a:r>
              <a:rPr lang="en-US" sz="2000" dirty="0"/>
              <a:t>by the National Institute for Occupational Safety and Health (NIOSH R01 </a:t>
            </a:r>
            <a:r>
              <a:rPr lang="en-US" sz="2000" dirty="0" smtClean="0"/>
              <a:t>OH003915; </a:t>
            </a:r>
            <a:r>
              <a:rPr lang="en-US" sz="2000" dirty="0"/>
              <a:t>R03 OH010124</a:t>
            </a:r>
            <a:r>
              <a:rPr lang="en-US" sz="2000" dirty="0" smtClean="0"/>
              <a:t>) </a:t>
            </a:r>
            <a:r>
              <a:rPr lang="en-US" sz="2000" dirty="0"/>
              <a:t>and the National Institute of Child Health and Human Development (NICHD F32 HD059318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/>
              <a:buChar char="•"/>
            </a:pPr>
            <a:endParaRPr lang="en-US" sz="1200" dirty="0"/>
          </a:p>
          <a:p>
            <a:pPr algn="ctr"/>
            <a:r>
              <a:rPr lang="en-US" sz="2800" b="1" dirty="0" smtClean="0"/>
              <a:t>AND</a:t>
            </a:r>
            <a:endParaRPr lang="en-US" sz="2800" b="1" dirty="0"/>
          </a:p>
          <a:p>
            <a:pPr marL="342900" lvl="1" indent="-342900">
              <a:buFont typeface="Arial"/>
              <a:buChar char="•"/>
            </a:pPr>
            <a:endParaRPr lang="en-US" sz="1400" dirty="0"/>
          </a:p>
          <a:p>
            <a:pPr marL="342900" lvl="1" indent="-342900">
              <a:buFont typeface="Arial"/>
              <a:buChar char="•"/>
            </a:pPr>
            <a:endParaRPr lang="en-US" sz="2400" dirty="0"/>
          </a:p>
          <a:p>
            <a:pPr marL="342900" lvl="1" indent="-342900">
              <a:buFont typeface="Arial"/>
              <a:buChar char="•"/>
            </a:pPr>
            <a:endParaRPr lang="en-US" sz="2400" dirty="0"/>
          </a:p>
          <a:p>
            <a:pPr marL="342900" lvl="1" indent="-342900">
              <a:buFont typeface="Arial"/>
              <a:buChar char="•"/>
            </a:pPr>
            <a:endParaRPr lang="en-US" sz="2400" dirty="0" smtClean="0"/>
          </a:p>
          <a:p>
            <a:endParaRPr lang="en-US" sz="2000" dirty="0" smtClean="0"/>
          </a:p>
        </p:txBody>
      </p:sp>
      <p:pic>
        <p:nvPicPr>
          <p:cNvPr id="6" name="Picture 6" descr="groupphotoconsultants2009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557837"/>
            <a:ext cx="29718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ioshtoplogo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9144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5029200"/>
            <a:ext cx="5715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David Lee: </a:t>
            </a:r>
            <a:r>
              <a:rPr lang="en-US" sz="2000" dirty="0" smtClean="0">
                <a:hlinkClick r:id="rId4"/>
              </a:rPr>
              <a:t>dlee@med.miami.edu</a:t>
            </a:r>
            <a:endParaRPr lang="en-US" sz="2000" dirty="0" smtClean="0"/>
          </a:p>
          <a:p>
            <a:r>
              <a:rPr lang="en-US" sz="2000" dirty="0"/>
              <a:t>Sara </a:t>
            </a:r>
            <a:r>
              <a:rPr lang="en-US" sz="2000" dirty="0" err="1" smtClean="0"/>
              <a:t>Luckhaupt</a:t>
            </a:r>
            <a:r>
              <a:rPr lang="en-US" sz="2000" dirty="0" smtClean="0"/>
              <a:t>: </a:t>
            </a:r>
            <a:r>
              <a:rPr lang="en-US" sz="2000" dirty="0" smtClean="0">
                <a:hlinkClick r:id="rId5"/>
              </a:rPr>
              <a:t>pks8</a:t>
            </a:r>
            <a:r>
              <a:rPr lang="en-US" sz="2000" dirty="0">
                <a:hlinkClick r:id="rId5"/>
              </a:rPr>
              <a:t>@</a:t>
            </a:r>
            <a:r>
              <a:rPr lang="en-US" sz="2000" dirty="0" smtClean="0">
                <a:hlinkClick r:id="rId5"/>
              </a:rPr>
              <a:t>cdc.gov</a:t>
            </a:r>
            <a:endParaRPr lang="en-US" sz="2000" dirty="0" smtClean="0"/>
          </a:p>
          <a:p>
            <a:r>
              <a:rPr lang="en-US" sz="2000" dirty="0" smtClean="0"/>
              <a:t>Manuel </a:t>
            </a:r>
            <a:r>
              <a:rPr lang="en-US" sz="2000" dirty="0" err="1" smtClean="0"/>
              <a:t>Cifuentes</a:t>
            </a:r>
            <a:r>
              <a:rPr lang="en-US" sz="2000" dirty="0" smtClean="0"/>
              <a:t>: </a:t>
            </a:r>
            <a:r>
              <a:rPr lang="en-US" sz="2000" dirty="0" smtClean="0">
                <a:hlinkClick r:id="rId6"/>
              </a:rPr>
              <a:t>manuel_cifuentes</a:t>
            </a:r>
            <a:r>
              <a:rPr lang="en-US" sz="2000" dirty="0">
                <a:hlinkClick r:id="rId6"/>
              </a:rPr>
              <a:t>@</a:t>
            </a:r>
            <a:r>
              <a:rPr lang="en-US" sz="2000" dirty="0" smtClean="0">
                <a:hlinkClick r:id="rId6"/>
              </a:rPr>
              <a:t>uml.edu</a:t>
            </a:r>
            <a:endParaRPr lang="en-US" sz="2000" dirty="0" smtClean="0"/>
          </a:p>
          <a:p>
            <a:r>
              <a:rPr lang="en-US" sz="2000" dirty="0" smtClean="0"/>
              <a:t>Alberto </a:t>
            </a:r>
            <a:r>
              <a:rPr lang="en-US" sz="2000" dirty="0" err="1" smtClean="0"/>
              <a:t>Caban</a:t>
            </a:r>
            <a:r>
              <a:rPr lang="en-US" sz="2000" dirty="0" smtClean="0"/>
              <a:t>: </a:t>
            </a:r>
            <a:r>
              <a:rPr lang="en-US" sz="2000" dirty="0" smtClean="0">
                <a:hlinkClick r:id="rId7"/>
              </a:rPr>
              <a:t>acaban@med.miami.edu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5029200"/>
            <a:ext cx="2330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8"/>
              </a:rPr>
              <a:t>www.umiamiORG.com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8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590800"/>
            <a:ext cx="1676400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219201"/>
            <a:ext cx="8763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12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Trends </a:t>
            </a:r>
            <a:r>
              <a:rPr lang="en-US" sz="2400" dirty="0"/>
              <a:t>in smoking </a:t>
            </a:r>
            <a:r>
              <a:rPr lang="en-US" sz="2400" dirty="0" smtClean="0"/>
              <a:t>behaviors </a:t>
            </a:r>
            <a:r>
              <a:rPr lang="en-US" sz="2400" dirty="0"/>
              <a:t>among adolescents and young adults have not paralleled the steady decline in smoking trends among US adult </a:t>
            </a:r>
            <a:r>
              <a:rPr lang="en-US" sz="2400" dirty="0" smtClean="0"/>
              <a:t>smokers.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Currently smoking rates are: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1.2</a:t>
            </a:r>
            <a:r>
              <a:rPr lang="en-US" sz="2400" dirty="0"/>
              <a:t>% in the </a:t>
            </a:r>
            <a:r>
              <a:rPr lang="en-US" sz="2400" dirty="0" smtClean="0"/>
              <a:t>12</a:t>
            </a:r>
            <a:r>
              <a:rPr lang="en-US" sz="2400" dirty="0"/>
              <a:t>−13 </a:t>
            </a:r>
            <a:r>
              <a:rPr lang="en-US" sz="2400" dirty="0" smtClean="0"/>
              <a:t>year olds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13.6</a:t>
            </a:r>
            <a:r>
              <a:rPr lang="en-US" sz="2400" dirty="0"/>
              <a:t>% </a:t>
            </a:r>
            <a:r>
              <a:rPr lang="en-US" sz="2400" dirty="0" smtClean="0"/>
              <a:t>in 16</a:t>
            </a:r>
            <a:r>
              <a:rPr lang="en-US" sz="2400" dirty="0"/>
              <a:t>−17 </a:t>
            </a:r>
            <a:r>
              <a:rPr lang="en-US" sz="2400" dirty="0" smtClean="0"/>
              <a:t>year olds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31.8</a:t>
            </a:r>
            <a:r>
              <a:rPr lang="en-US" sz="2400" dirty="0"/>
              <a:t>% in young adults (18–25 years of age</a:t>
            </a:r>
            <a:r>
              <a:rPr lang="en-US" sz="2400" dirty="0" smtClean="0"/>
              <a:t>) </a:t>
            </a:r>
          </a:p>
          <a:p>
            <a:pPr marL="742950" lvl="1" indent="-285750">
              <a:buFont typeface="Arial"/>
              <a:buChar char="•"/>
            </a:pPr>
            <a:endParaRPr lang="en-US" sz="2400" dirty="0" smtClean="0"/>
          </a:p>
          <a:p>
            <a:pPr marL="742950" lvl="1" indent="-285750">
              <a:buFont typeface="Arial"/>
              <a:buChar char="•"/>
            </a:pP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81000" y="59436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USDHHS, </a:t>
            </a:r>
            <a:r>
              <a:rPr lang="en-US" sz="1200" i="1" dirty="0"/>
              <a:t>The Health Consequences of Smoking—50 Years of Progress: A Report of the Surgeon General</a:t>
            </a:r>
            <a:r>
              <a:rPr lang="en-US" sz="1200" dirty="0"/>
              <a:t>, in </a:t>
            </a:r>
            <a:r>
              <a:rPr lang="en-US" sz="1200" i="1" dirty="0"/>
              <a:t>Chapter 13. Patterns of Tobacco Use Among U.S. Youth, Young Adults, and Adults </a:t>
            </a:r>
            <a:r>
              <a:rPr lang="en-US" sz="1200" dirty="0" smtClean="0"/>
              <a:t>2014;  Flay</a:t>
            </a:r>
            <a:r>
              <a:rPr lang="en-US" sz="1200" dirty="0"/>
              <a:t>, B.R., </a:t>
            </a:r>
            <a:r>
              <a:rPr lang="en-US" sz="1200" i="1" dirty="0"/>
              <a:t>Youth tobacco use: risks, patterns, and control.</a:t>
            </a:r>
            <a:r>
              <a:rPr lang="en-US" sz="1200" dirty="0"/>
              <a:t> Nicotine addiction: Principles and management, </a:t>
            </a:r>
            <a:r>
              <a:rPr lang="en-US" sz="1200" dirty="0" smtClean="0"/>
              <a:t>1993: </a:t>
            </a:r>
            <a:r>
              <a:rPr lang="en-US" sz="1200" dirty="0"/>
              <a:t>p. 365-384; Addictive Behaviors, 1987. 12(4): p. 319-329.</a:t>
            </a:r>
          </a:p>
        </p:txBody>
      </p:sp>
      <p:pic>
        <p:nvPicPr>
          <p:cNvPr id="8" name="Picture 113" descr="C:\UMiami\Add Health work and substance use paper\smoking 6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600" y="7467600"/>
            <a:ext cx="13811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3" descr="C:\UMiami\Add Health work and substance use paper\smoking 6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0" y="7620000"/>
            <a:ext cx="13811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2" descr="C:\UMiami\Add Health work and substance use paper\smoking 5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400" y="7467600"/>
            <a:ext cx="1244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2" descr="C:\UMiami\Add Health work and substance use paper\smoking 5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7800" y="7620000"/>
            <a:ext cx="1244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2" descr="C:\UMiami\Add Health work and substance use paper\smoking 5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0"/>
            <a:ext cx="1397000" cy="128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04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590800"/>
            <a:ext cx="1676400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219201"/>
            <a:ext cx="8763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There are SES, environmental and psychosocial factors which increase the risk of experimentation and progression to smoking: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Lower socioeconomic status indicators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Peer exposure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igarette </a:t>
            </a:r>
            <a:r>
              <a:rPr lang="en-US" sz="2400" dirty="0"/>
              <a:t>accessibility  </a:t>
            </a:r>
            <a:endParaRPr lang="en-US" sz="2400" dirty="0" smtClean="0"/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ebelliousness </a:t>
            </a:r>
            <a:r>
              <a:rPr lang="en-US" sz="2400" dirty="0"/>
              <a:t>and antisocial behavior </a:t>
            </a:r>
            <a:endParaRPr lang="en-US" sz="2400" dirty="0" smtClean="0"/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E</a:t>
            </a:r>
            <a:r>
              <a:rPr lang="en-US" sz="2400" dirty="0" smtClean="0"/>
              <a:t>motional distress/low self esteem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U</a:t>
            </a:r>
            <a:r>
              <a:rPr lang="en-US" sz="2400" dirty="0" smtClean="0"/>
              <a:t>se </a:t>
            </a:r>
            <a:r>
              <a:rPr lang="en-US" sz="2400" dirty="0"/>
              <a:t>of other substances </a:t>
            </a:r>
            <a:endParaRPr lang="en-US" sz="2400" dirty="0" smtClean="0"/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Poor school </a:t>
            </a:r>
            <a:r>
              <a:rPr lang="en-US" sz="2400" dirty="0"/>
              <a:t>achievement </a:t>
            </a:r>
            <a:endParaRPr lang="en-US" sz="2400" dirty="0" smtClean="0"/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family </a:t>
            </a:r>
            <a:r>
              <a:rPr lang="en-US" sz="2400" dirty="0"/>
              <a:t>and school </a:t>
            </a:r>
            <a:r>
              <a:rPr lang="en-US" sz="2400" dirty="0" smtClean="0"/>
              <a:t>dis-connectedness 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81000" y="60198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J </a:t>
            </a:r>
            <a:r>
              <a:rPr lang="en-US" sz="1200" dirty="0" err="1"/>
              <a:t>Subst</a:t>
            </a:r>
            <a:r>
              <a:rPr lang="en-US" sz="1200" dirty="0"/>
              <a:t> Abuse, 1992. 4(3): p. 219-34; Am J </a:t>
            </a:r>
            <a:r>
              <a:rPr lang="en-US" sz="1200" dirty="0" err="1"/>
              <a:t>Prev</a:t>
            </a:r>
            <a:r>
              <a:rPr lang="en-US" sz="1200" dirty="0"/>
              <a:t> Med, 1997. 13(3): p. 167-74; Addict </a:t>
            </a:r>
            <a:r>
              <a:rPr lang="en-US" sz="1200" dirty="0" err="1"/>
              <a:t>Behav</a:t>
            </a:r>
            <a:r>
              <a:rPr lang="en-US" sz="1200" dirty="0"/>
              <a:t>, 2002. 27(2): p. 227-40; Drug Alcohol Depend, 2002. 66(3): p. 303-14; Am J Public Health, 1998. 88(10): p. 1518-22; Addiction, 2002. 97(5): p. 517-31; J </a:t>
            </a:r>
            <a:r>
              <a:rPr lang="en-US" sz="1200" dirty="0" err="1"/>
              <a:t>Subst</a:t>
            </a:r>
            <a:r>
              <a:rPr lang="en-US" sz="1200" dirty="0"/>
              <a:t> Abuse, 1997. 9: p. 241-55; Addict </a:t>
            </a:r>
            <a:r>
              <a:rPr lang="en-US" sz="1200" dirty="0" err="1"/>
              <a:t>Behav</a:t>
            </a:r>
            <a:r>
              <a:rPr lang="en-US" sz="1200" dirty="0"/>
              <a:t>, 1995. 20(4): p. 517-24; Br J Addict, 1992. 87(12): p. 1711-24; JAMA, 1997. 278(10): p. 823-32 </a:t>
            </a:r>
          </a:p>
        </p:txBody>
      </p:sp>
      <p:pic>
        <p:nvPicPr>
          <p:cNvPr id="6" name="Picture 113" descr="C:\UMiami\Add Health work and substance use paper\smoking 6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76600"/>
            <a:ext cx="174044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911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590800"/>
            <a:ext cx="1676400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219201"/>
            <a:ext cx="838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The role that early employment exposures play in the risk of experimentation and progression to regular smoking in adolescence and young adulthood has produced mixed results for: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973138" lvl="1" indent="-285750">
              <a:buFont typeface="Arial"/>
              <a:buChar char="•"/>
            </a:pPr>
            <a:r>
              <a:rPr lang="en-US" sz="2400" dirty="0"/>
              <a:t>E</a:t>
            </a:r>
            <a:r>
              <a:rPr lang="en-US" sz="2400" dirty="0" smtClean="0"/>
              <a:t>mployment status</a:t>
            </a:r>
          </a:p>
          <a:p>
            <a:pPr marL="973138" lvl="1" indent="-285750">
              <a:buFont typeface="Arial"/>
              <a:buChar char="•"/>
            </a:pPr>
            <a:r>
              <a:rPr lang="en-US" sz="2400" dirty="0" smtClean="0"/>
              <a:t>Type of employment </a:t>
            </a:r>
          </a:p>
          <a:p>
            <a:pPr marL="973138" lvl="1" indent="-285750">
              <a:buFont typeface="Arial"/>
              <a:buChar char="•"/>
            </a:pPr>
            <a:r>
              <a:rPr lang="en-US" sz="2400" dirty="0" smtClean="0"/>
              <a:t>Work intensity </a:t>
            </a:r>
          </a:p>
          <a:p>
            <a:pPr marL="742950" lvl="1" indent="-285750"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28600" y="57912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Developmental Psychology, 1991. 27(2): p. 304-313; 1993. 29(2): p. 171-180; JOEM, 2011. 53(2): p. 196;Tob Control, 2005. 14(3): p. 181-5; Nicotine &amp; Tobacco Research, 2007. 9(6): p. 687-697; Child Development, 1996. 67(3): p. 1243-1261.</a:t>
            </a:r>
          </a:p>
        </p:txBody>
      </p:sp>
      <p:pic>
        <p:nvPicPr>
          <p:cNvPr id="8" name="Picture 3" descr="working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78813"/>
            <a:ext cx="2403475" cy="32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17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590800"/>
            <a:ext cx="1676400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990600"/>
            <a:ext cx="41910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pPr marL="514350" indent="-514350">
              <a:buFont typeface="Arial"/>
              <a:buChar char="•"/>
            </a:pPr>
            <a:r>
              <a:rPr lang="en-US" sz="2400" dirty="0" smtClean="0"/>
              <a:t>Taking a life course perspective we examine </a:t>
            </a:r>
            <a:r>
              <a:rPr lang="en-US" sz="2400" dirty="0"/>
              <a:t>the effects of work characteristics on smoking behaviors </a:t>
            </a:r>
            <a:r>
              <a:rPr lang="en-US" sz="2400" dirty="0" smtClean="0"/>
              <a:t>among </a:t>
            </a:r>
            <a:r>
              <a:rPr lang="en-US" sz="2400" dirty="0"/>
              <a:t>adolescents and young adults</a:t>
            </a:r>
          </a:p>
          <a:p>
            <a:pPr marL="514350" indent="-514350">
              <a:buFont typeface="Arial"/>
              <a:buChar char="•"/>
            </a:pPr>
            <a:endParaRPr lang="en-US" sz="2400" dirty="0"/>
          </a:p>
          <a:p>
            <a:pPr marL="514350" indent="-514350">
              <a:buFont typeface="Arial"/>
              <a:buChar char="•"/>
            </a:pPr>
            <a:endParaRPr lang="en-US" sz="2400" dirty="0"/>
          </a:p>
          <a:p>
            <a:pPr lvl="1"/>
            <a:endParaRPr lang="en-US" sz="24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219200"/>
            <a:ext cx="3352800" cy="2667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82" y="6106846"/>
            <a:ext cx="3348918" cy="751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hlinkClick r:id="rId3"/>
              </a:rPr>
              <a:t>http://www.loc.gov/pictures/item/oem2002002747/pp</a:t>
            </a:r>
            <a:r>
              <a:rPr lang="en-US" sz="700" dirty="0" smtClean="0">
                <a:hlinkClick r:id="rId3"/>
              </a:rPr>
              <a:t>/</a:t>
            </a:r>
            <a:endParaRPr lang="en-US" sz="700" dirty="0" smtClean="0"/>
          </a:p>
          <a:p>
            <a:r>
              <a:rPr lang="en-US" sz="700" dirty="0">
                <a:hlinkClick r:id="rId4"/>
              </a:rPr>
              <a:t>http://www.loc.gov/pictures/item/oem2002004311/pp</a:t>
            </a:r>
            <a:r>
              <a:rPr lang="en-US" sz="700" dirty="0" smtClean="0">
                <a:hlinkClick r:id="rId4"/>
              </a:rPr>
              <a:t>/</a:t>
            </a:r>
            <a:endParaRPr lang="en-US" sz="700" dirty="0" smtClean="0"/>
          </a:p>
          <a:p>
            <a:endParaRPr lang="en-US" sz="700" dirty="0"/>
          </a:p>
          <a:p>
            <a:r>
              <a:rPr lang="en-US" sz="700" dirty="0">
                <a:hlinkClick r:id="rId5"/>
              </a:rPr>
              <a:t>http://www.loc.gov/pictures/item/oem2002004187/pp</a:t>
            </a:r>
            <a:r>
              <a:rPr lang="en-US" sz="700" dirty="0" smtClean="0">
                <a:hlinkClick r:id="rId5"/>
              </a:rPr>
              <a:t>/</a:t>
            </a:r>
            <a:endParaRPr lang="en-US" sz="700" dirty="0" smtClean="0"/>
          </a:p>
          <a:p>
            <a:endParaRPr lang="en-US" sz="700" dirty="0" smtClean="0"/>
          </a:p>
          <a:p>
            <a:endParaRPr lang="en-US" sz="7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3810000"/>
            <a:ext cx="2895600" cy="21123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4267200"/>
            <a:ext cx="3352800" cy="244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8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8271830" cy="62101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38600" y="6477000"/>
            <a:ext cx="6934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http://www.cpc.unc.edu/projects/addhealth/design/</a:t>
            </a:r>
            <a:r>
              <a:rPr lang="en-US" sz="1400" dirty="0" smtClean="0">
                <a:hlinkClick r:id="rId3"/>
              </a:rPr>
              <a:t>slideshow</a:t>
            </a:r>
            <a:endParaRPr lang="en-US" sz="1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383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38600" y="6477000"/>
            <a:ext cx="6934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http://www.cpc.unc.edu/projects/addhealth/design/</a:t>
            </a:r>
            <a:r>
              <a:rPr lang="en-US" sz="1400" dirty="0" smtClean="0">
                <a:hlinkClick r:id="rId2"/>
              </a:rPr>
              <a:t>slideshow</a:t>
            </a:r>
            <a:endParaRPr lang="en-US" sz="14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62" y="228601"/>
            <a:ext cx="8660475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49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Definition of Outcomes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590800"/>
            <a:ext cx="1676400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219201"/>
            <a:ext cx="838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pPr marL="342900" lvl="1" indent="-342900">
              <a:buFont typeface="Arial"/>
              <a:buChar char="•"/>
            </a:pPr>
            <a:r>
              <a:rPr lang="en-US" sz="2400" b="1" i="1" dirty="0" smtClean="0"/>
              <a:t>Time to first cigarette- </a:t>
            </a:r>
            <a:r>
              <a:rPr lang="en-US" sz="2400" dirty="0"/>
              <a:t>“Have you ever tried cigarette smoking, even just 1 or 2 puffs?</a:t>
            </a:r>
            <a:r>
              <a:rPr lang="en-US" sz="2400" dirty="0" smtClean="0"/>
              <a:t>”  </a:t>
            </a:r>
          </a:p>
          <a:p>
            <a:pPr marL="800100" lvl="2" indent="-342900">
              <a:buFont typeface="Arial"/>
              <a:buChar char="•"/>
            </a:pPr>
            <a:r>
              <a:rPr lang="en-US" sz="2400" dirty="0" smtClean="0"/>
              <a:t>Yes= Smoking Experimentation</a:t>
            </a:r>
          </a:p>
          <a:p>
            <a:pPr marL="342900" lvl="1" indent="-342900">
              <a:buFont typeface="Arial"/>
              <a:buChar char="•"/>
            </a:pPr>
            <a:endParaRPr lang="en-US" sz="2400" dirty="0" smtClean="0"/>
          </a:p>
          <a:p>
            <a:pPr marL="342900" lvl="1" indent="-342900">
              <a:buFont typeface="Arial"/>
              <a:buChar char="•"/>
            </a:pPr>
            <a:endParaRPr lang="en-US" sz="2400" dirty="0" smtClean="0"/>
          </a:p>
          <a:p>
            <a:pPr marL="342900" lvl="1" indent="-342900">
              <a:buFont typeface="Arial"/>
              <a:buChar char="•"/>
            </a:pPr>
            <a:r>
              <a:rPr lang="en-US" sz="2400" b="1" i="1" dirty="0" smtClean="0"/>
              <a:t>Current Smoker- </a:t>
            </a:r>
            <a:r>
              <a:rPr lang="en-US" sz="2400" dirty="0"/>
              <a:t>“During the past 30 days, on how many days did you smoke cigarettes?” </a:t>
            </a:r>
            <a:endParaRPr lang="en-US" sz="2400" dirty="0" smtClean="0"/>
          </a:p>
          <a:p>
            <a:pPr marL="800100" lvl="2" indent="-342900">
              <a:buFont typeface="Arial"/>
              <a:buChar char="•"/>
            </a:pPr>
            <a:r>
              <a:rPr lang="en-US" sz="2400" dirty="0" smtClean="0"/>
              <a:t>1 </a:t>
            </a:r>
            <a:r>
              <a:rPr lang="en-US" sz="2400" dirty="0"/>
              <a:t>or more </a:t>
            </a:r>
            <a:r>
              <a:rPr lang="en-US" sz="2400" dirty="0" smtClean="0"/>
              <a:t>days= current </a:t>
            </a:r>
            <a:endParaRPr lang="en-US" sz="2400" dirty="0"/>
          </a:p>
          <a:p>
            <a:pPr marL="342900" lvl="1" indent="-342900">
              <a:buFont typeface="Arial"/>
              <a:buChar char="•"/>
            </a:pPr>
            <a:endParaRPr lang="en-US" sz="2400" dirty="0"/>
          </a:p>
          <a:p>
            <a:pPr marL="342900" lvl="1" indent="-342900">
              <a:buFont typeface="Arial"/>
              <a:buChar char="•"/>
            </a:pPr>
            <a:endParaRPr lang="en-US" sz="2400" dirty="0"/>
          </a:p>
          <a:p>
            <a:pPr marL="342900" lvl="1" indent="-342900">
              <a:buFont typeface="Arial"/>
              <a:buChar char="•"/>
            </a:pPr>
            <a:endParaRPr lang="en-US" sz="2400" dirty="0" smtClean="0"/>
          </a:p>
          <a:p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572000"/>
            <a:ext cx="1749879" cy="130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4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Control Variables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590800"/>
            <a:ext cx="1676400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1219200"/>
            <a:ext cx="8382000" cy="6309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pPr marL="342900" lvl="1" indent="-342900">
              <a:buFont typeface="Arial"/>
              <a:buChar char="•"/>
            </a:pPr>
            <a:r>
              <a:rPr lang="en-US" sz="2400" dirty="0"/>
              <a:t>Male sex</a:t>
            </a:r>
          </a:p>
          <a:p>
            <a:pPr marL="342900" lvl="1" indent="-342900">
              <a:buFont typeface="Arial"/>
              <a:buChar char="•"/>
            </a:pPr>
            <a:endParaRPr lang="en-US" sz="1200" dirty="0"/>
          </a:p>
          <a:p>
            <a:pPr marL="342900" lvl="1" indent="-342900">
              <a:buFont typeface="Arial"/>
              <a:buChar char="•"/>
            </a:pPr>
            <a:r>
              <a:rPr lang="en-US" sz="2400" dirty="0"/>
              <a:t>Age in years</a:t>
            </a:r>
          </a:p>
          <a:p>
            <a:pPr marL="342900" lvl="1" indent="-342900">
              <a:buFont typeface="Arial"/>
              <a:buChar char="•"/>
            </a:pPr>
            <a:endParaRPr lang="en-US" sz="1100" dirty="0"/>
          </a:p>
          <a:p>
            <a:pPr marL="342900" lvl="1" indent="-342900">
              <a:buFont typeface="Arial"/>
              <a:buChar char="•"/>
            </a:pPr>
            <a:r>
              <a:rPr lang="en-US" sz="2400" dirty="0"/>
              <a:t>Hispanic ethnicity</a:t>
            </a:r>
          </a:p>
          <a:p>
            <a:pPr marL="342900" lvl="1" indent="-342900">
              <a:buFont typeface="Arial"/>
              <a:buChar char="•"/>
            </a:pPr>
            <a:endParaRPr lang="en-US" sz="1100" dirty="0"/>
          </a:p>
          <a:p>
            <a:pPr marL="342900" lvl="1" indent="-342900">
              <a:buFont typeface="Arial"/>
              <a:buChar char="•"/>
            </a:pPr>
            <a:r>
              <a:rPr lang="en-US" sz="2400" dirty="0"/>
              <a:t>Race (black, Asian, other, white (reference)</a:t>
            </a:r>
            <a:r>
              <a:rPr lang="en-US" sz="2400" dirty="0" smtClean="0"/>
              <a:t>)</a:t>
            </a:r>
          </a:p>
          <a:p>
            <a:pPr marL="342900" lvl="1" indent="-342900">
              <a:buFont typeface="Arial"/>
              <a:buChar char="•"/>
            </a:pPr>
            <a:endParaRPr lang="en-US" dirty="0" smtClean="0"/>
          </a:p>
          <a:p>
            <a:pPr marL="342900" lvl="1" indent="-342900">
              <a:buFont typeface="Arial"/>
              <a:buChar char="•"/>
            </a:pPr>
            <a:r>
              <a:rPr lang="en-US" sz="2400" dirty="0"/>
              <a:t>Number of best friends who smoke at Wave I &amp; II</a:t>
            </a:r>
          </a:p>
          <a:p>
            <a:pPr marL="342900" lvl="1" indent="-342900">
              <a:buFont typeface="Arial"/>
              <a:buChar char="•"/>
            </a:pPr>
            <a:endParaRPr lang="en-US" sz="1200" dirty="0" smtClean="0"/>
          </a:p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Parent </a:t>
            </a:r>
            <a:r>
              <a:rPr lang="en-US" sz="2400" dirty="0"/>
              <a:t>smoked at Wave I*</a:t>
            </a:r>
          </a:p>
          <a:p>
            <a:pPr marL="342900" lvl="1" indent="-342900">
              <a:buFont typeface="Arial"/>
              <a:buChar char="•"/>
            </a:pPr>
            <a:endParaRPr lang="en-US" sz="1200" dirty="0"/>
          </a:p>
          <a:p>
            <a:pPr marL="342900" lvl="1" indent="-342900">
              <a:buFont typeface="Arial"/>
              <a:buChar char="•"/>
            </a:pPr>
            <a:r>
              <a:rPr lang="en-US" sz="2400" dirty="0"/>
              <a:t>Parent income at Wave I* (100s of $)</a:t>
            </a:r>
          </a:p>
          <a:p>
            <a:pPr marL="342900" lvl="1" indent="-342900">
              <a:buFont typeface="Arial"/>
              <a:buChar char="•"/>
            </a:pPr>
            <a:endParaRPr lang="en-US" sz="1200" dirty="0"/>
          </a:p>
          <a:p>
            <a:pPr marL="342900" lvl="1" indent="-342900">
              <a:buFont typeface="Arial"/>
              <a:buChar char="•"/>
            </a:pPr>
            <a:r>
              <a:rPr lang="en-US" sz="2400" dirty="0"/>
              <a:t>Parent high school education at Wave I*</a:t>
            </a:r>
          </a:p>
          <a:p>
            <a:pPr marL="342900" lvl="1" indent="-342900">
              <a:buFont typeface="Arial"/>
              <a:buChar char="•"/>
            </a:pPr>
            <a:endParaRPr lang="en-US" sz="1400" dirty="0"/>
          </a:p>
          <a:p>
            <a:pPr marL="342900" lvl="1" indent="-342900">
              <a:buFont typeface="Arial"/>
              <a:buChar char="•"/>
            </a:pPr>
            <a:endParaRPr lang="en-US" sz="2400" dirty="0"/>
          </a:p>
          <a:p>
            <a:pPr marL="342900" lvl="1" indent="-342900">
              <a:buFont typeface="Arial"/>
              <a:buChar char="•"/>
            </a:pPr>
            <a:endParaRPr lang="en-US" sz="2400" dirty="0"/>
          </a:p>
          <a:p>
            <a:pPr marL="342900" lvl="1" indent="-342900">
              <a:buFont typeface="Arial"/>
              <a:buChar char="•"/>
            </a:pPr>
            <a:endParaRPr lang="en-US" sz="2400" dirty="0" smtClean="0"/>
          </a:p>
          <a:p>
            <a:endParaRPr lang="en-US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7162800" y="6248400"/>
            <a:ext cx="16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 parent report</a:t>
            </a:r>
          </a:p>
        </p:txBody>
      </p:sp>
    </p:spTree>
    <p:extLst>
      <p:ext uri="{BB962C8B-B14F-4D97-AF65-F5344CB8AC3E}">
        <p14:creationId xmlns:p14="http://schemas.microsoft.com/office/powerpoint/2010/main" val="203299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978</Words>
  <Application>Microsoft Macintosh PowerPoint</Application>
  <PresentationFormat>On-screen Show (4:3)</PresentationFormat>
  <Paragraphs>136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Document</vt:lpstr>
      <vt:lpstr>Impacts of Early Exposure to Work on Smoking Initiation Among Adolescents and Older Adults: the ADD Health Survey</vt:lpstr>
      <vt:lpstr>Background</vt:lpstr>
      <vt:lpstr>Background</vt:lpstr>
      <vt:lpstr>Background</vt:lpstr>
      <vt:lpstr>Objective</vt:lpstr>
      <vt:lpstr>PowerPoint Presentation</vt:lpstr>
      <vt:lpstr>PowerPoint Presentation</vt:lpstr>
      <vt:lpstr>Definition of Outcomes</vt:lpstr>
      <vt:lpstr>Control Variables</vt:lpstr>
      <vt:lpstr>Work and Occupation Variables</vt:lpstr>
      <vt:lpstr>Analysis</vt:lpstr>
      <vt:lpstr>PowerPoint Presentation</vt:lpstr>
      <vt:lpstr>PowerPoint Presentation</vt:lpstr>
      <vt:lpstr>PowerPoint Presentation</vt:lpstr>
      <vt:lpstr>Conclusions/Summary</vt:lpstr>
      <vt:lpstr>Acknowledgements</vt:lpstr>
    </vt:vector>
  </TitlesOfParts>
  <Company>Centers for Disease Control and Prevention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 Total Worker Health  live and in-person!</dc:title>
  <dc:creator>Hudson, Heidi L. (CDC/NIOSH/DART)</dc:creator>
  <cp:lastModifiedBy>David Lee</cp:lastModifiedBy>
  <cp:revision>66</cp:revision>
  <cp:lastPrinted>2014-10-03T18:14:16Z</cp:lastPrinted>
  <dcterms:created xsi:type="dcterms:W3CDTF">2014-07-09T16:55:16Z</dcterms:created>
  <dcterms:modified xsi:type="dcterms:W3CDTF">2014-10-03T19:05:41Z</dcterms:modified>
</cp:coreProperties>
</file>