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handoutMasterIdLst>
    <p:handoutMasterId r:id="rId20"/>
  </p:handoutMasterIdLst>
  <p:sldIdLst>
    <p:sldId id="256" r:id="rId2"/>
    <p:sldId id="345" r:id="rId3"/>
    <p:sldId id="264" r:id="rId4"/>
    <p:sldId id="258" r:id="rId5"/>
    <p:sldId id="267" r:id="rId6"/>
    <p:sldId id="333" r:id="rId7"/>
    <p:sldId id="346" r:id="rId8"/>
    <p:sldId id="341" r:id="rId9"/>
    <p:sldId id="335" r:id="rId10"/>
    <p:sldId id="336" r:id="rId11"/>
    <p:sldId id="342" r:id="rId12"/>
    <p:sldId id="337" r:id="rId13"/>
    <p:sldId id="338" r:id="rId14"/>
    <p:sldId id="339" r:id="rId15"/>
    <p:sldId id="343" r:id="rId16"/>
    <p:sldId id="323" r:id="rId17"/>
    <p:sldId id="329" r:id="rId18"/>
    <p:sldId id="280" r:id="rId1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182" autoAdjust="0"/>
    <p:restoredTop sz="95314" autoAdjust="0"/>
  </p:normalViewPr>
  <p:slideViewPr>
    <p:cSldViewPr>
      <p:cViewPr varScale="1">
        <p:scale>
          <a:sx n="102" d="100"/>
          <a:sy n="102" d="100"/>
        </p:scale>
        <p:origin x="-2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844" cy="35005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40" y="0"/>
            <a:ext cx="4028844" cy="350056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883A82C4-4C0E-4183-8F43-1AFFD115BB10}" type="datetimeFigureOut">
              <a:rPr lang="en-US" smtClean="0"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185"/>
            <a:ext cx="4028844" cy="350056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40" y="6659185"/>
            <a:ext cx="4028844" cy="350056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8A0FF73D-DF7C-4CE0-878C-5F4749B8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84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662D93-E383-411C-BEEA-B46D5CFAABA5}" type="datetimeFigureOut">
              <a:rPr lang="en-US" smtClean="0"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EEF1B4-BE3B-495D-9466-E0951BEB8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4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  <p:sldLayoutId id="2147483684" r:id="rId4"/>
    <p:sldLayoutId id="2147483685" r:id="rId5"/>
    <p:sldLayoutId id="2147483655" r:id="rId6"/>
    <p:sldLayoutId id="2147483660" r:id="rId7"/>
    <p:sldLayoutId id="2147483661" r:id="rId8"/>
    <p:sldLayoutId id="2147483666" r:id="rId9"/>
    <p:sldLayoutId id="2147483688" r:id="rId10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ks8@cdc.gov" TargetMode="External"/><Relationship Id="rId3" Type="http://schemas.openxmlformats.org/officeDocument/2006/relationships/hyperlink" Target="http://www.cdc.gov/niosh/topics/nhi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c.gov/nchs/nhis/quest_data_related_1997_forward.ht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514600"/>
          </a:xfrm>
        </p:spPr>
        <p:txBody>
          <a:bodyPr/>
          <a:lstStyle/>
          <a:p>
            <a:pPr>
              <a:lnSpc>
                <a:spcPts val="3840"/>
              </a:lnSpc>
            </a:pPr>
            <a:r>
              <a:rPr lang="en-US" sz="3200" dirty="0"/>
              <a:t>Work/Workplace Factors associated with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Obesity</a:t>
            </a:r>
            <a:r>
              <a:rPr lang="en-US" sz="3200" dirty="0"/>
              <a:t>, Hypertension, Cancer Screening, and Smoking Cessation: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latin typeface="Segoe Print" panose="02000600000000000000" pitchFamily="2" charset="0"/>
              </a:rPr>
              <a:t>Some </a:t>
            </a:r>
            <a:r>
              <a:rPr lang="en-US" sz="2400" dirty="0">
                <a:latin typeface="Segoe Print" panose="02000600000000000000" pitchFamily="2" charset="0"/>
              </a:rPr>
              <a:t>Novel Findings from the </a:t>
            </a:r>
            <a:r>
              <a:rPr lang="en-US" sz="2400" dirty="0" smtClean="0">
                <a:latin typeface="Segoe Print" panose="02000600000000000000" pitchFamily="2" charset="0"/>
              </a:rPr>
              <a:t/>
            </a:r>
            <a:br>
              <a:rPr lang="en-US" sz="2400" dirty="0" smtClean="0">
                <a:latin typeface="Segoe Print" panose="02000600000000000000" pitchFamily="2" charset="0"/>
              </a:rPr>
            </a:br>
            <a:r>
              <a:rPr lang="en-US" sz="2400" dirty="0" smtClean="0">
                <a:latin typeface="Segoe Print" panose="02000600000000000000" pitchFamily="2" charset="0"/>
              </a:rPr>
              <a:t>2010 </a:t>
            </a:r>
            <a:r>
              <a:rPr lang="en-US" sz="2400" dirty="0">
                <a:latin typeface="Segoe Print" panose="02000600000000000000" pitchFamily="2" charset="0"/>
              </a:rPr>
              <a:t>National Health Interview Survey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457200"/>
          </a:xfrm>
        </p:spPr>
        <p:txBody>
          <a:bodyPr/>
          <a:lstStyle/>
          <a:p>
            <a:r>
              <a:rPr lang="en-US" dirty="0" smtClean="0"/>
              <a:t>Sara Luckhaupt, MD, MPH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600" y="5334000"/>
            <a:ext cx="6400800" cy="762000"/>
          </a:xfrm>
        </p:spPr>
        <p:txBody>
          <a:bodyPr/>
          <a:lstStyle/>
          <a:p>
            <a:r>
              <a:rPr lang="en-US" sz="1600" dirty="0"/>
              <a:t>1st International Symposium to Advance </a:t>
            </a:r>
            <a:r>
              <a:rPr lang="en-US" sz="1600" dirty="0" smtClean="0"/>
              <a:t>Total Worker Health</a:t>
            </a:r>
            <a:r>
              <a:rPr lang="en-US" sz="1600" baseline="30000" dirty="0" smtClean="0"/>
              <a:t>TM</a:t>
            </a:r>
          </a:p>
          <a:p>
            <a:r>
              <a:rPr lang="en-US" sz="1600" dirty="0" smtClean="0"/>
              <a:t>October 7, 2014</a:t>
            </a:r>
          </a:p>
          <a:p>
            <a:r>
              <a:rPr lang="en-US" sz="1600" dirty="0" smtClean="0"/>
              <a:t>Bethesda, MD</a:t>
            </a:r>
          </a:p>
          <a:p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National Institute for Occupational Safety and Health</a:t>
            </a:r>
            <a:endParaRPr lang="en-US" dirty="0"/>
          </a:p>
        </p:txBody>
      </p:sp>
      <p:pic>
        <p:nvPicPr>
          <p:cNvPr id="9" name="Picture 8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0" y="6477000"/>
            <a:ext cx="190500" cy="190500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Division of Surveillance, Hazard Evaluations, and Field Studies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1023">
            <a:off x="609804" y="2454754"/>
            <a:ext cx="1268582" cy="94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2505">
            <a:off x="714438" y="4418491"/>
            <a:ext cx="1138671" cy="113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6079">
            <a:off x="7449502" y="2318414"/>
            <a:ext cx="939165" cy="1408430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843">
            <a:off x="7086600" y="4191000"/>
            <a:ext cx="1139825" cy="106108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Hypertension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19.4% of U.S. workers self-reported hypertension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Told by a healthcare provider on ≥ 2 visits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Work organization and psychosocial factors significantly associated with hypertension: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04800" y="5982123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Kaur H, Luckhaupt SE, Li J, Alterman T, Calvert GM. </a:t>
            </a:r>
            <a:r>
              <a:rPr lang="en-US" sz="1200" dirty="0"/>
              <a:t>Workplace Psychosocial Factors Associated With Hypertension in the U.S. Workforce: A Cross-Sectional Study Based on the 2010 National Health Interview Survey. </a:t>
            </a:r>
            <a:r>
              <a:rPr lang="en-US" sz="1200" i="1" dirty="0"/>
              <a:t>Am J </a:t>
            </a:r>
            <a:r>
              <a:rPr lang="en-US" sz="1200" i="1" dirty="0" err="1"/>
              <a:t>Ind</a:t>
            </a:r>
            <a:r>
              <a:rPr lang="en-US" sz="1200" i="1" dirty="0"/>
              <a:t> Med </a:t>
            </a:r>
            <a:r>
              <a:rPr lang="en-US" sz="1200" dirty="0"/>
              <a:t>2014;57:1011-1021.</a:t>
            </a:r>
            <a:endParaRPr lang="en-US" sz="12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466835"/>
              </p:ext>
            </p:extLst>
          </p:nvPr>
        </p:nvGraphicFramePr>
        <p:xfrm>
          <a:off x="1066800" y="3200400"/>
          <a:ext cx="6553200" cy="220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244600"/>
                <a:gridCol w="2184400"/>
              </a:tblGrid>
              <a:tr h="49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 CI</a:t>
                      </a:r>
                      <a:endParaRPr lang="en-US" dirty="0"/>
                    </a:p>
                  </a:txBody>
                  <a:tcPr/>
                </a:tc>
              </a:tr>
              <a:tr h="85672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Job insecurity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1.04-1.19</a:t>
                      </a:r>
                      <a:endParaRPr lang="en-US" dirty="0"/>
                    </a:p>
                  </a:txBody>
                  <a:tcPr/>
                </a:tc>
              </a:tr>
              <a:tr h="85672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Hostile work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1.03-1.29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5450221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*Adjusted for age, sex, race, BMI, physical inactivity, smoking, and health insurance coverage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pks8\AppData\Local\Microsoft\Windows\Temporary Internet Files\Content.IE5\0XVORQR4\MP9004230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38" y="457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65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05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Cancer Screening among Women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754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rgbClr val="002060"/>
                </a:solidFill>
              </a:rPr>
              <a:t>Night shift work has been associated with breast cancer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27.4% of female U.S. workers usually work alternative shifts (e.g., evening, night, rotating)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rgbClr val="002060"/>
                </a:solidFill>
              </a:rPr>
              <a:t>Non-adherence to screening recommendations among alternative shift workers vs. daytime shift: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1000" y="5982123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Tsai RJ, Luckhaupt SE, Sweeney, MH, Calvert GM. Shift Work and Cancer Screening: Do Females Who Work Alternative Shifts Undergo Recommended Cancer Screening? </a:t>
            </a:r>
            <a:r>
              <a:rPr lang="en-US" sz="1400" i="1" dirty="0"/>
              <a:t>Am J </a:t>
            </a:r>
            <a:r>
              <a:rPr lang="en-US" sz="1400" i="1" dirty="0" err="1"/>
              <a:t>Ind</a:t>
            </a:r>
            <a:r>
              <a:rPr lang="en-US" sz="1400" i="1" dirty="0"/>
              <a:t> Med </a:t>
            </a:r>
            <a:r>
              <a:rPr lang="en-US" sz="1400" dirty="0"/>
              <a:t>2014; 57:265–275. </a:t>
            </a:r>
            <a:endParaRPr lang="en-US" sz="14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33391"/>
              </p:ext>
            </p:extLst>
          </p:nvPr>
        </p:nvGraphicFramePr>
        <p:xfrm>
          <a:off x="1066800" y="3349191"/>
          <a:ext cx="6553200" cy="220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244600"/>
                <a:gridCol w="2184400"/>
              </a:tblGrid>
              <a:tr h="49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 CI</a:t>
                      </a:r>
                      <a:endParaRPr lang="en-US" dirty="0"/>
                    </a:p>
                  </a:txBody>
                  <a:tcPr/>
                </a:tc>
              </a:tr>
              <a:tr h="85672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Breast cancer screening </a:t>
                      </a:r>
                    </a:p>
                    <a:p>
                      <a:pPr algn="l"/>
                      <a:r>
                        <a:rPr lang="en-US" dirty="0" smtClean="0"/>
                        <a:t>non-adherence</a:t>
                      </a:r>
                    </a:p>
                    <a:p>
                      <a:pPr algn="l"/>
                      <a:r>
                        <a:rPr lang="en-US" sz="1400" dirty="0" smtClean="0"/>
                        <a:t>(50-74 years 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1.17-1.55</a:t>
                      </a:r>
                      <a:endParaRPr lang="en-US" dirty="0"/>
                    </a:p>
                  </a:txBody>
                  <a:tcPr/>
                </a:tc>
              </a:tr>
              <a:tr h="85672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Colon cancer screening </a:t>
                      </a:r>
                    </a:p>
                    <a:p>
                      <a:pPr algn="l"/>
                      <a:r>
                        <a:rPr lang="en-US" dirty="0" smtClean="0"/>
                        <a:t>non-adherence</a:t>
                      </a:r>
                    </a:p>
                    <a:p>
                      <a:pPr algn="l"/>
                      <a:r>
                        <a:rPr lang="en-US" sz="1400" dirty="0" smtClean="0"/>
                        <a:t>(50-75 years old)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1.00-1.21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5674346"/>
            <a:ext cx="678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*Adjusted for health insurance coverage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pks8\AppData\Local\Microsoft\Windows\Temporary Internet Files\Content.IE5\JIDM8SJE\MP9004071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"/>
            <a:ext cx="941343" cy="141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976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Smoking Cessation: Quit Interest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7545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65.2% of smoking workers were interested in </a:t>
            </a:r>
            <a:r>
              <a:rPr lang="en-US" sz="2400" dirty="0">
                <a:solidFill>
                  <a:srgbClr val="002060"/>
                </a:solidFill>
              </a:rPr>
              <a:t>quitting in the past year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Work factors significantly associated with quit interest :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6119336"/>
            <a:ext cx="8311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Yong LC, Luckhaupt SE, Li J, Calvert GM. Cigarette Smoking Cessation in the U.S. Working Population, 2010: Quit Interest, Quit Attempt, and Recent Cessation. </a:t>
            </a:r>
            <a:r>
              <a:rPr lang="fr-FR" sz="1200" i="1" dirty="0" err="1"/>
              <a:t>Occup</a:t>
            </a:r>
            <a:r>
              <a:rPr lang="fr-FR" sz="1200" i="1" dirty="0"/>
              <a:t> Environ Med. </a:t>
            </a:r>
            <a:r>
              <a:rPr lang="fr-FR" sz="1200" dirty="0"/>
              <a:t>2014 Jun;71(6):</a:t>
            </a:r>
            <a:r>
              <a:rPr lang="fr-FR" sz="1200" dirty="0" smtClean="0"/>
              <a:t>405-14.</a:t>
            </a:r>
            <a:endParaRPr lang="en-US" sz="1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10536"/>
              </p:ext>
            </p:extLst>
          </p:nvPr>
        </p:nvGraphicFramePr>
        <p:xfrm>
          <a:off x="1066800" y="2971800"/>
          <a:ext cx="6553200" cy="2304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244600"/>
                <a:gridCol w="2184400"/>
              </a:tblGrid>
              <a:tr h="49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 CI</a:t>
                      </a:r>
                      <a:endParaRPr lang="en-US" dirty="0"/>
                    </a:p>
                  </a:txBody>
                  <a:tcPr/>
                </a:tc>
              </a:tr>
              <a:tr h="4180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Job insecurity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1.09-1.55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Long work hours  (≥ 48/</a:t>
                      </a:r>
                      <a:r>
                        <a:rPr lang="en-US" dirty="0" err="1" smtClean="0"/>
                        <a:t>wk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0.63-0.96</a:t>
                      </a:r>
                      <a:endParaRPr lang="en-US" dirty="0"/>
                    </a:p>
                  </a:txBody>
                  <a:tcPr/>
                </a:tc>
              </a:tr>
              <a:tr h="85672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Frequent workplace skin and/or respiratory exposures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1.19-1.69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5580719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*Adjusted for demographic characteristics (age group, education, race/ethnicity, and marital status) and for all the listed significant factors.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pks8\AppData\Local\Microsoft\Windows\Temporary Internet Files\Content.IE5\JIDM8SJE\MC9002909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62" y="381000"/>
            <a:ext cx="1143000" cy="106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5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3605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Smoking Cessation: Quit Attempts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53.8% of U.S. workers who smoked attempted to </a:t>
            </a:r>
            <a:r>
              <a:rPr lang="en-US" sz="2400" dirty="0">
                <a:solidFill>
                  <a:srgbClr val="002060"/>
                </a:solidFill>
              </a:rPr>
              <a:t>quit in the past year</a:t>
            </a:r>
            <a:endParaRPr lang="en-US" sz="2400" dirty="0" smtClean="0">
              <a:solidFill>
                <a:srgbClr val="00206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Denominator: current </a:t>
            </a:r>
            <a:r>
              <a:rPr lang="en-US" sz="2000" dirty="0">
                <a:solidFill>
                  <a:srgbClr val="002060"/>
                </a:solidFill>
              </a:rPr>
              <a:t>smokers who have smoked ≥2 years and former smokers who quit within the past year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Work factors significantly associated with quit attempt: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75138" y="6019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Yong LC, Luckhaupt SE, Li J, Calvert GM. Cigarette Smoking Cessation in the U.S. Working Population, 2010: Quit Interest, Quit Attempt, and Recent Cessation. </a:t>
            </a:r>
            <a:r>
              <a:rPr lang="fr-FR" sz="1200" i="1" dirty="0" err="1"/>
              <a:t>Occup</a:t>
            </a:r>
            <a:r>
              <a:rPr lang="fr-FR" sz="1200" i="1" dirty="0"/>
              <a:t> Environ Med. </a:t>
            </a:r>
            <a:r>
              <a:rPr lang="fr-FR" sz="1200" dirty="0"/>
              <a:t>2014 Jun;71(6):</a:t>
            </a:r>
            <a:r>
              <a:rPr lang="fr-FR" sz="1200" dirty="0" smtClean="0"/>
              <a:t>405-14.</a:t>
            </a:r>
            <a:endParaRPr lang="en-US" sz="1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08644"/>
              </p:ext>
            </p:extLst>
          </p:nvPr>
        </p:nvGraphicFramePr>
        <p:xfrm>
          <a:off x="1072662" y="3962400"/>
          <a:ext cx="65532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244600"/>
                <a:gridCol w="2184400"/>
              </a:tblGrid>
              <a:tr h="49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 CI</a:t>
                      </a:r>
                      <a:endParaRPr lang="en-US" dirty="0"/>
                    </a:p>
                  </a:txBody>
                  <a:tcPr/>
                </a:tc>
              </a:tr>
              <a:tr h="5704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Hostile work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1.17-2.04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2055" y="5214777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*Adjusted for  demographic characteristics (age group, education, race/ethnicity, and marital status) and for other significant factors: Living in a home that permitted smoking, No. of cigarettes smoked per day</a:t>
            </a:r>
          </a:p>
        </p:txBody>
      </p:sp>
      <p:pic>
        <p:nvPicPr>
          <p:cNvPr id="10" name="Picture 2" descr="C:\Users\pks8\AppData\Local\Microsoft\Windows\Temporary Internet Files\Content.IE5\JIDM8SJE\MC9002909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62" y="381000"/>
            <a:ext cx="1143000" cy="106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463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Smoking Cessation: Quit Success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6.8% of U.S. workers who smoked </a:t>
            </a:r>
            <a:r>
              <a:rPr lang="en-US" sz="2400" dirty="0">
                <a:solidFill>
                  <a:srgbClr val="002060"/>
                </a:solidFill>
              </a:rPr>
              <a:t>in the past </a:t>
            </a:r>
            <a:r>
              <a:rPr lang="en-US" sz="2400" dirty="0" smtClean="0">
                <a:solidFill>
                  <a:srgbClr val="002060"/>
                </a:solidFill>
              </a:rPr>
              <a:t>year successfully quit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Denominator: current </a:t>
            </a:r>
            <a:r>
              <a:rPr lang="en-US" sz="2000" dirty="0">
                <a:solidFill>
                  <a:srgbClr val="002060"/>
                </a:solidFill>
              </a:rPr>
              <a:t>smokers who have smoked ≥ 2 years and former smokers who quit within the past year</a:t>
            </a:r>
            <a:endParaRPr lang="en-US" sz="2000" dirty="0" smtClean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Work organization and psychosocial factors significantly associated with quit success:</a:t>
            </a:r>
          </a:p>
          <a:p>
            <a:pPr marL="0" indent="0">
              <a:spcAft>
                <a:spcPts val="600"/>
              </a:spcAft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16523" y="6101641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Yong LC, Luckhaupt SE, Li J, Calvert GM. Cigarette Smoking Cessation in the U.S. Working Population, 2010: Quit Interest, Quit Attempt, and Recent Cessation. </a:t>
            </a:r>
            <a:r>
              <a:rPr lang="fr-FR" sz="1200" i="1" dirty="0" err="1"/>
              <a:t>Occup</a:t>
            </a:r>
            <a:r>
              <a:rPr lang="fr-FR" sz="1200" i="1" dirty="0"/>
              <a:t> Environ Med. </a:t>
            </a:r>
            <a:r>
              <a:rPr lang="fr-FR" sz="1200" dirty="0"/>
              <a:t>2014 Jun;71(6):</a:t>
            </a:r>
            <a:r>
              <a:rPr lang="fr-FR" sz="1200" dirty="0" smtClean="0"/>
              <a:t>405-14.</a:t>
            </a:r>
            <a:endParaRPr lang="en-US" sz="12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689163"/>
              </p:ext>
            </p:extLst>
          </p:nvPr>
        </p:nvGraphicFramePr>
        <p:xfrm>
          <a:off x="1068990" y="4207639"/>
          <a:ext cx="65532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244600"/>
                <a:gridCol w="2184400"/>
              </a:tblGrid>
              <a:tr h="49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 CI</a:t>
                      </a:r>
                      <a:endParaRPr lang="en-US" dirty="0"/>
                    </a:p>
                  </a:txBody>
                  <a:tcPr/>
                </a:tc>
              </a:tr>
              <a:tr h="72284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Frequent exposure to others smoking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at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0.34-0.80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542683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*Adjusted for demographic characteristics (age group, education, race/ethnicity, and marital status) and for other significant factors: Living in a home that permitted smoking, Health insurance</a:t>
            </a:r>
          </a:p>
          <a:p>
            <a:endParaRPr lang="en-US" sz="1400" dirty="0"/>
          </a:p>
        </p:txBody>
      </p:sp>
      <p:pic>
        <p:nvPicPr>
          <p:cNvPr id="10" name="Picture 2" descr="C:\Users\pks8\AppData\Local\Microsoft\Windows\Temporary Internet Files\Content.IE5\JIDM8SJE\MC9002909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62" y="381000"/>
            <a:ext cx="1143000" cy="106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98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09600"/>
          </a:xfrm>
        </p:spPr>
        <p:txBody>
          <a:bodyPr/>
          <a:lstStyle/>
          <a:p>
            <a:r>
              <a:rPr lang="en-US" sz="3600" b="1" dirty="0" smtClean="0"/>
              <a:t>Summary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046891"/>
              </p:ext>
            </p:extLst>
          </p:nvPr>
        </p:nvGraphicFramePr>
        <p:xfrm>
          <a:off x="571500" y="990600"/>
          <a:ext cx="7772400" cy="51876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4329"/>
                <a:gridCol w="1554329"/>
                <a:gridCol w="1554329"/>
                <a:gridCol w="1554329"/>
                <a:gridCol w="1555084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Outcome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751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Occupational Risk </a:t>
                      </a:r>
                      <a:r>
                        <a:rPr lang="en-US" sz="1600" b="1" dirty="0" smtClean="0">
                          <a:effectLst/>
                        </a:rPr>
                        <a:t>Factor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Obesity</a:t>
                      </a:r>
                      <a:endParaRPr lang="en-US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Hypertension</a:t>
                      </a:r>
                      <a:endParaRPr lang="en-US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Cancer Screening Non-adherence</a:t>
                      </a:r>
                      <a:endParaRPr lang="en-US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Smoking Cessation</a:t>
                      </a:r>
                      <a:endParaRPr lang="en-US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Long work hours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Forte" panose="03060902040502070203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US" sz="2000" dirty="0">
                        <a:effectLst/>
                        <a:latin typeface="Forte" panose="03060902040502070203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Forte" panose="03060902040502070203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US" sz="2000" dirty="0">
                        <a:effectLst/>
                        <a:latin typeface="Forte" panose="03060902040502070203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Hostile work environment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Forte" panose="03060902040502070203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US" sz="2000" dirty="0">
                        <a:effectLst/>
                        <a:latin typeface="Forte" panose="03060902040502070203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Forte" panose="03060902040502070203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US" sz="2000" dirty="0">
                        <a:effectLst/>
                        <a:latin typeface="Forte" panose="03060902040502070203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Forte" panose="03060902040502070203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US" sz="2000" dirty="0">
                        <a:effectLst/>
                        <a:latin typeface="Forte" panose="03060902040502070203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 </a:t>
                      </a:r>
                      <a:r>
                        <a:rPr lang="en-US" sz="1600" dirty="0" smtClean="0">
                          <a:effectLst/>
                        </a:rPr>
                        <a:t>insecurity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Forte" panose="03060902040502070203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US" sz="2000" dirty="0">
                        <a:effectLst/>
                        <a:latin typeface="Forte" panose="03060902040502070203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Forte" panose="03060902040502070203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US" sz="2000" dirty="0">
                        <a:effectLst/>
                        <a:latin typeface="Forte" panose="03060902040502070203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Alternative shift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Forte" panose="03060902040502070203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US" sz="2000" dirty="0">
                        <a:effectLst/>
                        <a:latin typeface="Forte" panose="03060902040502070203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Skin </a:t>
                      </a:r>
                      <a:r>
                        <a:rPr lang="en-US" sz="1600" dirty="0">
                          <a:effectLst/>
                        </a:rPr>
                        <a:t>and/or respiratory exposures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Forte" panose="03060902040502070203" pitchFamily="66" charset="0"/>
                        </a:rPr>
                        <a:t>X</a:t>
                      </a:r>
                      <a:endParaRPr lang="en-US" sz="2000" dirty="0">
                        <a:effectLst/>
                        <a:latin typeface="Forte" panose="03060902040502070203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Workplace </a:t>
                      </a:r>
                      <a:r>
                        <a:rPr lang="en-US" sz="1600" dirty="0" smtClean="0">
                          <a:effectLst/>
                        </a:rPr>
                        <a:t>SHS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Forte" panose="03060902040502070203" pitchFamily="66" charset="0"/>
                          <a:ea typeface="+mn-ea"/>
                          <a:cs typeface="+mn-cs"/>
                        </a:rPr>
                        <a:t>X</a:t>
                      </a:r>
                      <a:endParaRPr lang="en-US" sz="2000" dirty="0">
                        <a:effectLst/>
                        <a:latin typeface="Forte" panose="03060902040502070203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27698"/>
            <a:ext cx="768425" cy="57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9989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30" y="1488664"/>
            <a:ext cx="434670" cy="65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946064"/>
            <a:ext cx="495335" cy="4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6172200"/>
            <a:ext cx="7675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Forte" panose="03060902040502070203" pitchFamily="66" charset="0"/>
              </a:rPr>
              <a:t>X</a:t>
            </a:r>
            <a:r>
              <a:rPr lang="en-US" sz="1200" dirty="0" smtClean="0"/>
              <a:t>=Statistically significant association; NS=Non-significant; Blank=Association not tested; SHS=secondhand smoke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1779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Limitations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7696200" cy="4191000"/>
          </a:xfrm>
        </p:spPr>
        <p:txBody>
          <a:bodyPr/>
          <a:lstStyle/>
          <a:p>
            <a:r>
              <a:rPr lang="en-US" b="0" dirty="0" smtClean="0"/>
              <a:t>Illness and exposure based on self-report</a:t>
            </a:r>
          </a:p>
          <a:p>
            <a:r>
              <a:rPr lang="en-US" b="0" dirty="0" smtClean="0"/>
              <a:t>Exposure questions broad</a:t>
            </a:r>
          </a:p>
          <a:p>
            <a:r>
              <a:rPr lang="en-US" b="0" dirty="0" smtClean="0">
                <a:sym typeface="Wingdings" panose="05000000000000000000" pitchFamily="2" charset="2"/>
              </a:rPr>
              <a:t>Cross-sectional survey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75994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Future Plans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NIOSH to sponsor another NHIS-OHS in 2015</a:t>
            </a:r>
          </a:p>
          <a:p>
            <a:pPr lvl="1"/>
            <a:r>
              <a:rPr lang="en-US" dirty="0" smtClean="0"/>
              <a:t>Many </a:t>
            </a:r>
            <a:r>
              <a:rPr lang="en-US" b="0" dirty="0" smtClean="0"/>
              <a:t>questions from 2010 will be repeated</a:t>
            </a:r>
          </a:p>
          <a:p>
            <a:pPr lvl="1"/>
            <a:r>
              <a:rPr lang="en-US" dirty="0" smtClean="0"/>
              <a:t>Proposed new topics</a:t>
            </a:r>
          </a:p>
          <a:p>
            <a:pPr lvl="2"/>
            <a:r>
              <a:rPr lang="en-US" b="0" dirty="0" smtClean="0"/>
              <a:t>Work-related back pain</a:t>
            </a:r>
          </a:p>
          <a:p>
            <a:pPr lvl="2"/>
            <a:r>
              <a:rPr lang="en-US" b="0" dirty="0" smtClean="0"/>
              <a:t>Ergonomic exposures</a:t>
            </a:r>
          </a:p>
          <a:p>
            <a:pPr lvl="2"/>
            <a:r>
              <a:rPr lang="en-US" dirty="0" smtClean="0"/>
              <a:t>Safety culture</a:t>
            </a:r>
          </a:p>
          <a:p>
            <a:pPr lvl="2"/>
            <a:r>
              <a:rPr lang="en-US" dirty="0" smtClean="0"/>
              <a:t>Psychological d</a:t>
            </a:r>
            <a:r>
              <a:rPr lang="en-US" b="0" dirty="0" smtClean="0"/>
              <a:t>emand and control (single questions)</a:t>
            </a:r>
          </a:p>
          <a:p>
            <a:pPr lvl="2"/>
            <a:r>
              <a:rPr lang="en-US" dirty="0" smtClean="0"/>
              <a:t>Workplace health promotion offerings</a:t>
            </a:r>
            <a:endParaRPr lang="en-US" b="0" dirty="0" smtClean="0"/>
          </a:p>
          <a:p>
            <a:pPr lvl="2"/>
            <a:endParaRPr lang="en-US" dirty="0"/>
          </a:p>
          <a:p>
            <a:r>
              <a:rPr lang="en-US" b="0" dirty="0" smtClean="0"/>
              <a:t>Further analyses of 2010 NHIS-OHS data</a:t>
            </a:r>
          </a:p>
          <a:p>
            <a:pPr lvl="1"/>
            <a:r>
              <a:rPr lang="en-US" dirty="0" smtClean="0"/>
              <a:t>Associations between various workplace exposures and additional health outcomes</a:t>
            </a:r>
            <a:endParaRPr lang="en-US" b="0" dirty="0" smtClean="0"/>
          </a:p>
          <a:p>
            <a:pPr lvl="2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462219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Invitation and Request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229600" cy="4038601"/>
          </a:xfrm>
        </p:spPr>
        <p:txBody>
          <a:bodyPr/>
          <a:lstStyle/>
          <a:p>
            <a:r>
              <a:rPr lang="en-US" b="0" dirty="0" smtClean="0"/>
              <a:t>Please help us make use of these data!</a:t>
            </a:r>
          </a:p>
          <a:p>
            <a:pPr marL="0" indent="0">
              <a:buNone/>
            </a:pPr>
            <a:endParaRPr lang="en-US" b="0" dirty="0" smtClean="0"/>
          </a:p>
          <a:p>
            <a:r>
              <a:rPr lang="en-US" b="0" dirty="0" smtClean="0"/>
              <a:t>Please let us know about your use of the data!</a:t>
            </a:r>
          </a:p>
          <a:p>
            <a:pPr lvl="1"/>
            <a:r>
              <a:rPr lang="en-US" dirty="0" smtClean="0"/>
              <a:t>We can provide you with a dataset that includes key recoded variables.</a:t>
            </a:r>
          </a:p>
          <a:p>
            <a:pPr lvl="1"/>
            <a:r>
              <a:rPr lang="en-US" dirty="0" smtClean="0"/>
              <a:t>We want to track the project’s impact.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2400" dirty="0" smtClean="0"/>
              <a:t>Sara Luckhaupt  </a:t>
            </a:r>
          </a:p>
          <a:p>
            <a:pPr marL="457200" lvl="1" indent="0" algn="ctr">
              <a:buNone/>
            </a:pPr>
            <a:r>
              <a:rPr lang="en-US" sz="2400" dirty="0" smtClean="0">
                <a:hlinkClick r:id="rId2"/>
              </a:rPr>
              <a:t>pks8@cdc.gov</a:t>
            </a:r>
            <a:endParaRPr lang="en-US" sz="2400" dirty="0" smtClean="0"/>
          </a:p>
          <a:p>
            <a:pPr marL="457200" lvl="1" indent="0" algn="ctr">
              <a:buNone/>
            </a:pPr>
            <a:endParaRPr lang="en-US" sz="2400" dirty="0"/>
          </a:p>
          <a:p>
            <a:pPr marL="457200" lvl="1" indent="0" algn="ctr">
              <a:buNone/>
            </a:pPr>
            <a:r>
              <a:rPr lang="en-US" sz="2400" dirty="0">
                <a:hlinkClick r:id="rId3"/>
              </a:rPr>
              <a:t>http://www.cdc.gov/niosh/topics/nhis</a:t>
            </a:r>
            <a:r>
              <a:rPr lang="en-US" sz="2400" dirty="0" smtClean="0">
                <a:hlinkClick r:id="rId3"/>
              </a:rPr>
              <a:t>/</a:t>
            </a:r>
            <a:r>
              <a:rPr lang="en-US" sz="2400" dirty="0" smtClean="0"/>
              <a:t> </a:t>
            </a:r>
          </a:p>
          <a:p>
            <a:pPr marL="457200" lvl="1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34139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599"/>
            <a:ext cx="7696200" cy="4038601"/>
          </a:xfrm>
        </p:spPr>
        <p:txBody>
          <a:bodyPr numCol="2"/>
          <a:lstStyle/>
          <a:p>
            <a:pPr marL="0" indent="0">
              <a:buNone/>
            </a:pPr>
            <a:r>
              <a:rPr lang="en-US" dirty="0" smtClean="0"/>
              <a:t>Co-authors</a:t>
            </a:r>
          </a:p>
          <a:p>
            <a:r>
              <a:rPr lang="en-US" b="0" dirty="0" smtClean="0"/>
              <a:t>Harpriya Kaur</a:t>
            </a:r>
          </a:p>
          <a:p>
            <a:r>
              <a:rPr lang="en-US" b="0" dirty="0" smtClean="0"/>
              <a:t>Rebecca Tsai</a:t>
            </a:r>
          </a:p>
          <a:p>
            <a:r>
              <a:rPr lang="en-US" b="0" dirty="0" smtClean="0"/>
              <a:t>Lee Yong</a:t>
            </a:r>
          </a:p>
          <a:p>
            <a:r>
              <a:rPr lang="en-US" b="0" dirty="0" smtClean="0"/>
              <a:t>Geoff Calvert</a:t>
            </a:r>
          </a:p>
          <a:p>
            <a:r>
              <a:rPr lang="en-US" b="0" dirty="0" smtClean="0"/>
              <a:t>Jia Li</a:t>
            </a:r>
          </a:p>
          <a:p>
            <a:r>
              <a:rPr lang="en-US" b="0" dirty="0" smtClean="0"/>
              <a:t>Martha Cohen</a:t>
            </a:r>
          </a:p>
          <a:p>
            <a:r>
              <a:rPr lang="en-US" b="0" dirty="0" smtClean="0"/>
              <a:t>Marie Haring Sweeney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Other Team Members</a:t>
            </a:r>
          </a:p>
          <a:p>
            <a:r>
              <a:rPr lang="en-US" b="0" dirty="0"/>
              <a:t>Jim Dahlhamer </a:t>
            </a:r>
            <a:endParaRPr lang="en-US" b="0" dirty="0" smtClean="0"/>
          </a:p>
          <a:p>
            <a:r>
              <a:rPr lang="en-US" b="0" dirty="0" smtClean="0"/>
              <a:t>Brian </a:t>
            </a:r>
            <a:r>
              <a:rPr lang="en-US" b="0" dirty="0"/>
              <a:t>Ward </a:t>
            </a:r>
            <a:endParaRPr lang="en-US" b="0" dirty="0" smtClean="0"/>
          </a:p>
          <a:p>
            <a:r>
              <a:rPr lang="en-US" b="0" dirty="0" smtClean="0"/>
              <a:t>John Sestito</a:t>
            </a:r>
          </a:p>
          <a:p>
            <a:r>
              <a:rPr lang="en-US" b="0" dirty="0" smtClean="0"/>
              <a:t>Jacek Mazurek</a:t>
            </a:r>
          </a:p>
          <a:p>
            <a:r>
              <a:rPr lang="en-US" b="0" dirty="0" smtClean="0"/>
              <a:t>Toni Alterman</a:t>
            </a:r>
          </a:p>
          <a:p>
            <a:r>
              <a:rPr lang="en-US" b="0" dirty="0" smtClean="0"/>
              <a:t>Aaron </a:t>
            </a:r>
            <a:r>
              <a:rPr lang="en-US" b="0" dirty="0"/>
              <a:t>Sussell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findings and conclusions in this report are those of the authors and do not necessarily represent the official position of the Centers for Disease Control and Prevention.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98355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National Health Interview Survey (NHIS)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</a:t>
            </a:r>
            <a:r>
              <a:rPr lang="en-US" dirty="0" smtClean="0"/>
              <a:t>by </a:t>
            </a:r>
            <a:r>
              <a:rPr lang="en-US" dirty="0"/>
              <a:t>the National Center for Health Statistics (</a:t>
            </a:r>
            <a:r>
              <a:rPr lang="en-US" dirty="0" smtClean="0"/>
              <a:t>NCHS) since 1957</a:t>
            </a:r>
          </a:p>
          <a:p>
            <a:pPr lvl="1"/>
            <a:endParaRPr lang="en-US" dirty="0"/>
          </a:p>
          <a:p>
            <a:r>
              <a:rPr lang="en-US" dirty="0" smtClean="0"/>
              <a:t>Cross-sectional</a:t>
            </a:r>
            <a:r>
              <a:rPr lang="en-US" dirty="0"/>
              <a:t>, in-person household survey </a:t>
            </a:r>
          </a:p>
          <a:p>
            <a:pPr lvl="1"/>
            <a:r>
              <a:rPr lang="en-US" dirty="0"/>
              <a:t>Multistage area probability design </a:t>
            </a:r>
            <a:endParaRPr lang="en-US" dirty="0" smtClean="0"/>
          </a:p>
          <a:p>
            <a:pPr lvl="1"/>
            <a:r>
              <a:rPr lang="en-US" dirty="0" smtClean="0"/>
              <a:t>35,000 </a:t>
            </a:r>
            <a:r>
              <a:rPr lang="en-US" dirty="0"/>
              <a:t>– 40,000 households </a:t>
            </a:r>
            <a:r>
              <a:rPr lang="en-US" dirty="0" smtClean="0"/>
              <a:t>surveyed annually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Consists </a:t>
            </a:r>
            <a:r>
              <a:rPr lang="en-US" dirty="0"/>
              <a:t>of core </a:t>
            </a:r>
            <a:r>
              <a:rPr lang="en-US" dirty="0" smtClean="0"/>
              <a:t>questions </a:t>
            </a:r>
            <a:r>
              <a:rPr lang="en-US" dirty="0"/>
              <a:t>and </a:t>
            </a:r>
            <a:r>
              <a:rPr lang="en-US" dirty="0" smtClean="0"/>
              <a:t>supplements</a:t>
            </a:r>
          </a:p>
          <a:p>
            <a:pPr lvl="1"/>
            <a:r>
              <a:rPr lang="en-US" dirty="0"/>
              <a:t>Detailed demographic &amp; health questions asked of 1 sample adult (&amp; 1 sample child) from each family</a:t>
            </a:r>
          </a:p>
          <a:p>
            <a:pPr lvl="1"/>
            <a:r>
              <a:rPr lang="en-US" dirty="0" smtClean="0"/>
              <a:t>2010 Occupational Health Supplement</a:t>
            </a:r>
            <a:r>
              <a:rPr lang="en-US" dirty="0"/>
              <a:t>: </a:t>
            </a:r>
            <a:r>
              <a:rPr lang="en-US" dirty="0" smtClean="0"/>
              <a:t>questions about work-related </a:t>
            </a:r>
            <a:r>
              <a:rPr lang="en-US" dirty="0"/>
              <a:t>health conditions and </a:t>
            </a:r>
            <a:r>
              <a:rPr lang="en-US" dirty="0" smtClean="0"/>
              <a:t>exposures/working conditions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492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the 2010 NHIS-OHS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Supplemental work </a:t>
            </a:r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Current/most recent job</a:t>
            </a:r>
          </a:p>
          <a:p>
            <a:pPr lvl="1"/>
            <a:r>
              <a:rPr lang="en-US" dirty="0" smtClean="0"/>
              <a:t>Longest-held job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Work organization </a:t>
            </a:r>
            <a:r>
              <a:rPr lang="en-US" dirty="0" smtClean="0"/>
              <a:t>factors</a:t>
            </a:r>
          </a:p>
          <a:p>
            <a:pPr lvl="1"/>
            <a:r>
              <a:rPr lang="en-US" dirty="0" smtClean="0"/>
              <a:t>Work arrangements</a:t>
            </a:r>
          </a:p>
          <a:p>
            <a:pPr lvl="1"/>
            <a:r>
              <a:rPr lang="en-US" dirty="0" smtClean="0"/>
              <a:t>Work hours/shifts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Psychosocial occupational </a:t>
            </a:r>
            <a:r>
              <a:rPr lang="en-US" dirty="0" smtClean="0"/>
              <a:t>exposures</a:t>
            </a:r>
          </a:p>
          <a:p>
            <a:pPr lvl="1"/>
            <a:r>
              <a:rPr lang="en-US" dirty="0" smtClean="0"/>
              <a:t>Job insecurity</a:t>
            </a:r>
          </a:p>
          <a:p>
            <a:pPr lvl="1"/>
            <a:r>
              <a:rPr lang="en-US" dirty="0" smtClean="0"/>
              <a:t>Work-family imbalance</a:t>
            </a:r>
          </a:p>
          <a:p>
            <a:pPr lvl="1"/>
            <a:r>
              <a:rPr lang="en-US" dirty="0" smtClean="0"/>
              <a:t>Hostile work environment (harassment)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the 2010 NHIS-OHS (cont.)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Physical/chemical </a:t>
            </a:r>
            <a:r>
              <a:rPr lang="en-US" dirty="0"/>
              <a:t>occupational </a:t>
            </a:r>
            <a:r>
              <a:rPr lang="en-US" dirty="0" smtClean="0"/>
              <a:t>exposures</a:t>
            </a:r>
          </a:p>
          <a:p>
            <a:pPr lvl="1"/>
            <a:r>
              <a:rPr lang="en-US" dirty="0" smtClean="0"/>
              <a:t>Potential skin hazards</a:t>
            </a:r>
          </a:p>
          <a:p>
            <a:pPr lvl="1"/>
            <a:r>
              <a:rPr lang="en-US" dirty="0" smtClean="0"/>
              <a:t>Outdoor work</a:t>
            </a:r>
          </a:p>
          <a:p>
            <a:pPr lvl="1"/>
            <a:r>
              <a:rPr lang="en-US" dirty="0" smtClean="0"/>
              <a:t>Second-hand smoke</a:t>
            </a:r>
          </a:p>
          <a:p>
            <a:pPr lvl="1"/>
            <a:r>
              <a:rPr lang="en-US" dirty="0" smtClean="0"/>
              <a:t>Vapors, gas, dust, or fumes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Work-relatedness of common health </a:t>
            </a:r>
            <a:r>
              <a:rPr lang="en-US" dirty="0" smtClean="0"/>
              <a:t>outcomes</a:t>
            </a:r>
          </a:p>
          <a:p>
            <a:pPr lvl="1"/>
            <a:r>
              <a:rPr lang="en-US" dirty="0" smtClean="0"/>
              <a:t>Asthma</a:t>
            </a:r>
          </a:p>
          <a:p>
            <a:pPr lvl="1"/>
            <a:r>
              <a:rPr lang="en-US" dirty="0" smtClean="0"/>
              <a:t>Dermatitis</a:t>
            </a:r>
          </a:p>
          <a:p>
            <a:pPr lvl="1"/>
            <a:r>
              <a:rPr lang="en-US" dirty="0" smtClean="0"/>
              <a:t>Carpal tunnel syndrome</a:t>
            </a:r>
          </a:p>
          <a:p>
            <a:pPr lvl="1"/>
            <a:r>
              <a:rPr lang="en-US" dirty="0" smtClean="0"/>
              <a:t>Injuries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2392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of the NHIS-OHS to TWH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799"/>
            <a:ext cx="8229600" cy="3581401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OHS variables can be combined with Core NHIS variables</a:t>
            </a:r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i</a:t>
            </a:r>
            <a:r>
              <a:rPr lang="en-US" dirty="0" smtClean="0"/>
              <a:t>nvestigate </a:t>
            </a:r>
            <a:r>
              <a:rPr lang="en-US" dirty="0"/>
              <a:t>work and non-work contributions to worker </a:t>
            </a:r>
            <a:r>
              <a:rPr lang="en-US" dirty="0" smtClean="0"/>
              <a:t>health </a:t>
            </a:r>
            <a:r>
              <a:rPr lang="en-US" dirty="0"/>
              <a:t>conditions to better understand their sources and identify TWH interventions.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6696"/>
      </p:ext>
    </p:extLst>
  </p:cSld>
  <p:clrMapOvr>
    <a:masterClrMapping/>
  </p:clrMapOvr>
  <p:transition xmlns:p14="http://schemas.microsoft.com/office/powerpoint/2010/main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dataset available on NCHS website</a:t>
            </a:r>
          </a:p>
          <a:p>
            <a:pPr lvl="1"/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www.cdc.gov/nchs/nhis/quest_data_related_1997_forward.htm</a:t>
            </a:r>
            <a:endParaRPr lang="en-US" sz="1800" dirty="0" smtClean="0"/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Complex sample design requires SAS survey procedures and/or SUDAAN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Most OHS questions administered to all Sample </a:t>
            </a:r>
            <a:r>
              <a:rPr lang="en-US" dirty="0"/>
              <a:t>A</a:t>
            </a:r>
            <a:r>
              <a:rPr lang="en-US" dirty="0" smtClean="0"/>
              <a:t>dults who worked in past 12 months</a:t>
            </a:r>
          </a:p>
          <a:p>
            <a:pPr lvl="1"/>
            <a:r>
              <a:rPr lang="en-US" dirty="0" smtClean="0"/>
              <a:t>N=17,524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788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3087" y="5029200"/>
            <a:ext cx="7772400" cy="1044575"/>
          </a:xfrm>
        </p:spPr>
        <p:txBody>
          <a:bodyPr/>
          <a:lstStyle/>
          <a:p>
            <a:pPr algn="ctr"/>
            <a:r>
              <a:rPr lang="en-US" cap="none" dirty="0" smtClean="0">
                <a:latin typeface="Segoe Print" panose="02000600000000000000" pitchFamily="2" charset="0"/>
              </a:rPr>
              <a:t>Novel </a:t>
            </a:r>
            <a:r>
              <a:rPr lang="en-US" cap="none" dirty="0">
                <a:latin typeface="Segoe Print" panose="02000600000000000000" pitchFamily="2" charset="0"/>
              </a:rPr>
              <a:t>Findings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762" y="838200"/>
            <a:ext cx="3829050" cy="383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132049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Obesity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1524000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27.7% of U.S. workers obese (BMI ≥ 30)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Work organization and psychosocial factors significantly associated with obesity: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1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Luckhaupt SE, Cohen MA, Li J, Calvert GM. Prevalence of obesity among US workers and associations with occupational factors.  </a:t>
            </a:r>
            <a:r>
              <a:rPr lang="en-US" sz="1200" i="1" dirty="0" smtClean="0"/>
              <a:t>Am </a:t>
            </a:r>
            <a:r>
              <a:rPr lang="en-US" sz="1200" i="1" dirty="0"/>
              <a:t>J </a:t>
            </a:r>
            <a:r>
              <a:rPr lang="en-US" sz="1200" i="1" dirty="0" err="1"/>
              <a:t>Prev</a:t>
            </a:r>
            <a:r>
              <a:rPr lang="en-US" sz="1200" i="1" dirty="0"/>
              <a:t> Med </a:t>
            </a:r>
            <a:r>
              <a:rPr lang="en-US" sz="1200" dirty="0"/>
              <a:t>2014;46(3):237–248.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880957"/>
              </p:ext>
            </p:extLst>
          </p:nvPr>
        </p:nvGraphicFramePr>
        <p:xfrm>
          <a:off x="1066800" y="3200400"/>
          <a:ext cx="6553200" cy="220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244600"/>
                <a:gridCol w="2184400"/>
              </a:tblGrid>
              <a:tr h="4963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 CI</a:t>
                      </a:r>
                      <a:endParaRPr lang="en-US" dirty="0"/>
                    </a:p>
                  </a:txBody>
                  <a:tcPr/>
                </a:tc>
              </a:tr>
              <a:tr h="85672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Long work hours </a:t>
                      </a:r>
                    </a:p>
                    <a:p>
                      <a:pPr algn="l"/>
                      <a:r>
                        <a:rPr lang="en-US" dirty="0" smtClean="0"/>
                        <a:t>(&gt;40 hours/</a:t>
                      </a:r>
                      <a:r>
                        <a:rPr lang="en-US" dirty="0" err="1" smtClean="0"/>
                        <a:t>wk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1.01-1.17</a:t>
                      </a:r>
                    </a:p>
                    <a:p>
                      <a:pPr algn="l"/>
                      <a:endParaRPr lang="en-US" dirty="0"/>
                    </a:p>
                  </a:txBody>
                  <a:tcPr/>
                </a:tc>
              </a:tr>
              <a:tr h="856722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Hostile work 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1.01-1.26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5450221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*Adjusted for demographic covariates (sex, age, race/ethnicity and education) and health behaviors (smoking, exercise, and fruit and vegetable consumption 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pks8\AppData\Local\Microsoft\Windows\Temporary Internet Files\Content.IE5\4WGQ57Q8\MP90043079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00"/>
            <a:ext cx="1739834" cy="129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32126"/>
      </p:ext>
    </p:extLst>
  </p:cSld>
  <p:clrMapOvr>
    <a:masterClrMapping/>
  </p:clrMapOvr>
</p:sld>
</file>

<file path=ppt/theme/theme1.xml><?xml version="1.0" encoding="utf-8"?>
<a:theme xmlns:a="http://schemas.openxmlformats.org/drawingml/2006/main" name="CDC OD Light Frame">
  <a:themeElements>
    <a:clrScheme name="NIOSH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5F574F"/>
      </a:accent2>
      <a:accent3>
        <a:srgbClr val="007D57"/>
      </a:accent3>
      <a:accent4>
        <a:srgbClr val="9A3B26"/>
      </a:accent4>
      <a:accent5>
        <a:srgbClr val="7F7F7F"/>
      </a:accent5>
      <a:accent6>
        <a:srgbClr val="4983F2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1363</Words>
  <Application>Microsoft Macintosh PowerPoint</Application>
  <PresentationFormat>On-screen Show (4:3)</PresentationFormat>
  <Paragraphs>223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Segoe Print</vt:lpstr>
      <vt:lpstr>Myriad Web Pro</vt:lpstr>
      <vt:lpstr>Forte</vt:lpstr>
      <vt:lpstr>Calibri</vt:lpstr>
      <vt:lpstr>CDC OD Light Frame</vt:lpstr>
      <vt:lpstr>Work/Workplace Factors associated with  Obesity, Hypertension, Cancer Screening, and Smoking Cessation:   Some Novel Findings from the  2010 National Health Interview Survey </vt:lpstr>
      <vt:lpstr>Acknowledgements</vt:lpstr>
      <vt:lpstr>The National Health Interview Survey (NHIS)</vt:lpstr>
      <vt:lpstr>Content of the 2010 NHIS-OHS </vt:lpstr>
      <vt:lpstr>Content of the 2010 NHIS-OHS (cont.) </vt:lpstr>
      <vt:lpstr>Relevance of the NHIS-OHS to TWH</vt:lpstr>
      <vt:lpstr>Data Analysis </vt:lpstr>
      <vt:lpstr>Novel Findings</vt:lpstr>
      <vt:lpstr> Obesity</vt:lpstr>
      <vt:lpstr> Hypertension</vt:lpstr>
      <vt:lpstr> Cancer Screening among Women</vt:lpstr>
      <vt:lpstr> Smoking Cessation: Quit Interest</vt:lpstr>
      <vt:lpstr> Smoking Cessation: Quit Attempts</vt:lpstr>
      <vt:lpstr>Smoking Cessation: Quit Success</vt:lpstr>
      <vt:lpstr>Summary</vt:lpstr>
      <vt:lpstr>Limitations </vt:lpstr>
      <vt:lpstr>Future Plans </vt:lpstr>
      <vt:lpstr>Invitation and Request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David Lee</cp:lastModifiedBy>
  <cp:revision>99</cp:revision>
  <cp:lastPrinted>2014-05-28T20:58:32Z</cp:lastPrinted>
  <dcterms:created xsi:type="dcterms:W3CDTF">2010-02-19T19:04:22Z</dcterms:created>
  <dcterms:modified xsi:type="dcterms:W3CDTF">2014-10-03T16:01:41Z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