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61" r:id="rId5"/>
    <p:sldId id="259" r:id="rId6"/>
    <p:sldId id="277" r:id="rId7"/>
    <p:sldId id="260" r:id="rId8"/>
    <p:sldId id="268" r:id="rId9"/>
    <p:sldId id="266" r:id="rId10"/>
    <p:sldId id="267" r:id="rId11"/>
    <p:sldId id="269" r:id="rId12"/>
    <p:sldId id="279" r:id="rId13"/>
    <p:sldId id="272" r:id="rId14"/>
    <p:sldId id="271" r:id="rId15"/>
    <p:sldId id="280" r:id="rId16"/>
    <p:sldId id="278" r:id="rId17"/>
    <p:sldId id="281" r:id="rId18"/>
    <p:sldId id="276" r:id="rId19"/>
    <p:sldId id="282" r:id="rId20"/>
    <p:sldId id="283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0" d="100"/>
          <a:sy n="180" d="100"/>
        </p:scale>
        <p:origin x="-23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06737-225D-47F2-BF7A-6824F7DA6701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7E4BF-5771-455C-978B-AFED76B48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E58C-705C-40C8-8F52-22213B6DAB7F}" type="datetime1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5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CE01-2957-493E-A035-36236F42D49B}" type="datetime1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7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8D70-3C07-4121-BF36-1876E67251A5}" type="datetime1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9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B01-9951-4216-9DEE-2EF2D5F8584C}" type="datetime1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1F1C-BF8F-4604-8140-D830C5A5BD39}" type="datetime1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1AAC-AC2D-4EA9-9A6D-2887B6E85645}" type="datetime1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77BA-7A1C-41BF-A63E-A1988EF7BB99}" type="datetime1">
              <a:rPr lang="en-US" smtClean="0"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4574-5DC1-444A-9885-0DDFE93DDAD6}" type="datetime1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1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66B9-3D36-4F78-B8A3-FEB602FA307A}" type="datetime1">
              <a:rPr lang="en-US" smtClean="0"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82A8-27DD-4FBB-A776-B2612352FC89}" type="datetime1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3C16-5422-4B90-82D0-00FE18E335D9}" type="datetime1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4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6D02C-EA7D-44F7-9EE0-9D9B4DF19E36}" type="datetime1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1164-252B-444F-B8AC-0647770F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9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etcenter.org/overview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etcenter.org/overview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676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Linkage of O*NET with the National Health Interview Survey for Characterization of Worker Psychosocial Exposure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3870"/>
            <a:ext cx="9067800" cy="210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81000" y="2514602"/>
            <a:ext cx="8001000" cy="93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Manuel Cifuentes, MD, ScD</a:t>
            </a:r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3447871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University </a:t>
            </a:r>
            <a:r>
              <a:rPr lang="en-US" dirty="0" smtClean="0"/>
              <a:t>of Massachusetts Lowell College of Health Sciences, Department of </a:t>
            </a:r>
            <a:r>
              <a:rPr lang="en-US" smtClean="0"/>
              <a:t>Work Environment</a:t>
            </a:r>
            <a:endParaRPr lang="en-US" baseline="30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1" y="1752601"/>
            <a:ext cx="862871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5791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We classified these question as a “Control.”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9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O*NET </a:t>
            </a:r>
            <a:r>
              <a:rPr lang="en-US" dirty="0" smtClean="0">
                <a:sym typeface="Wingdings" panose="05000000000000000000" pitchFamily="2" charset="2"/>
              </a:rPr>
              <a:t> Job level exposure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Therefore, this information can be merged with databases containing  job title.</a:t>
            </a:r>
          </a:p>
          <a:p>
            <a:endParaRPr lang="en-US" dirty="0"/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O*NET uses 8 digits O*NET-SOC codes</a:t>
            </a:r>
          </a:p>
          <a:p>
            <a:pPr lvl="1"/>
            <a:r>
              <a:rPr lang="en-US" dirty="0" smtClean="0"/>
              <a:t>SOC codes are six digits</a:t>
            </a:r>
          </a:p>
          <a:p>
            <a:pPr lvl="1"/>
            <a:r>
              <a:rPr lang="en-US" dirty="0" smtClean="0"/>
              <a:t>NHIS uses four digits codes (Census occupation).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7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89" y="778043"/>
            <a:ext cx="9168189" cy="60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Path to merge NHIS with O*NET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751493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NHIS 4-digit Census job  code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339405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Standard Occupational Classification (SOC) 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6-digit job  code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9906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O*NET Occupational Classification 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(O*NET-SOC) 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8-digit job code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61382"/>
            <a:ext cx="1528762" cy="4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819401"/>
            <a:ext cx="1171575" cy="61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76600" y="506138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Crosswalk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2829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Decisions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1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92593E-6 C 0.00382 0.0007 0.00764 0.0007 0.01128 0.00209 C 0.02118 0.00579 0.02586 0.02269 0.03385 0.0301 C 0.0309 0.04584 0.02725 0.06135 0.0243 0.07732 C 0.0243 0.08079 0.03298 0.16158 0.01128 0.172 C -0.00539 0.18866 -0.01823 0.21019 -0.03542 0.2257 C -0.03976 0.22501 -0.04427 0.22547 -0.04827 0.22362 C -0.05035 0.22246 -0.05139 0.21922 -0.05313 0.21714 C -0.05573 0.21413 -0.05903 0.21204 -0.06129 0.20857 C -0.06615 0.20139 -0.06893 0.19167 -0.07414 0.18473 C -0.08299 0.17292 -0.08646 0.16505 -0.09341 0.15255 C -0.09393 0.14399 -0.0908 0.13311 -0.09514 0.12686 C -0.09914 0.12107 -0.10712 0.12639 -0.11285 0.12454 C -0.11893 0.12269 -0.15521 0.10001 -0.15643 0.09885 C -0.16302 0.09283 -0.17066 0.09005 -0.17726 0.0838 C -0.18108 0.08033 -0.18872 0.07292 -0.18872 0.07292 C -0.19375 0.06274 -0.19653 0.05209 -0.2 0.04075 C -0.20313 0.01945 -0.20625 -0.00509 -0.19671 -0.02384 C -0.19653 -0.02476 -0.19393 -0.03564 -0.19341 -0.03657 C -0.18993 -0.04212 -0.17361 -0.04976 -0.17084 -0.05161 C -0.15677 -0.06087 -0.14132 -0.06435 -0.1257 -0.06666 C -0.10365 -0.06597 -0.08177 -0.06597 -0.05955 -0.06458 C -0.04827 -0.06388 -0.03542 -0.05624 -0.02414 -0.05393 C -0.01771 -0.04953 -0.01146 -0.04837 -0.00469 -0.04536 C 0.04149 -0.04675 0.05954 -0.04722 0.09687 -0.05393 C 0.10937 -0.06041 0.12274 -0.0655 0.13559 -0.07106 C 0.1467 -0.08587 0.13246 -0.06828 0.15 -0.08402 C 0.15902 -0.09212 0.16666 -0.1037 0.17586 -0.11203 C 0.17691 -0.11411 0.17847 -0.11597 0.17916 -0.11828 C 0.18663 -0.1405 0.18055 -0.13263 0.20659 -0.13564 C 0.21666 -0.14004 0.23298 -0.13796 0.20329 -0.14212 C 0.19045 -0.14768 0.19687 -0.17268 0.19687 -0.18726 L 0.19687 -0.21944 " pathEditMode="relative" ptsTypes="fffffffffffffffffffffffffffffffA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36 0.05764 C -0.04879 0.06667 -0.05573 0.06968 -0.0625 0.07269 C -0.07431 0.07801 -0.08542 0.08542 -0.09809 0.08773 C -0.10729 0.08935 -0.12552 0.09213 -0.12552 0.09213 C -0.13768 0.09606 -0.15018 0.0963 -0.1625 0.09861 C -0.18073 0.09792 -0.19913 0.09838 -0.21736 0.09653 C -0.22084 0.0963 -0.22379 0.09352 -0.22709 0.09213 C -0.22865 0.09144 -0.23195 0.09005 -0.23195 0.09005 C -0.23351 0.08796 -0.2349 0.08519 -0.23681 0.08356 C -0.2382 0.08241 -0.24028 0.08287 -0.24167 0.08148 C -0.24323 0.07986 -0.24358 0.07685 -0.24479 0.075 C -0.24827 0.06968 -0.25226 0.06505 -0.25608 0.05995 C -0.25886 0.05625 -0.26042 0.05139 -0.2625 0.04699 C -0.26354 0.04491 -0.2658 0.04051 -0.2658 0.04051 C -0.26684 0.03611 -0.26788 0.03194 -0.26893 0.02755 C -0.26945 0.02546 -0.27066 0.02106 -0.27066 0.02106 C -0.27014 0.01319 -0.27014 0.00509 -0.26893 -0.00255 C -0.26684 -0.01574 -0.23959 -0.02963 -0.23021 -0.03264 C -0.22153 -0.03171 -0.21146 -0.03495 -0.20452 -0.02824 C -0.20052 -0.02431 -0.19827 -0.01782 -0.19479 -0.01319 C -0.19202 -0.00185 -0.1882 0.00648 -0.18195 0.01481 C -0.17865 0.02685 -0.16927 0.02963 -0.16094 0.03403 C -0.15347 0.03333 -0.14462 0.03773 -0.13837 0.03194 C -0.13525 0.02894 -0.14358 0.02384 -0.14479 0.01898 C -0.14722 0.00903 -0.14531 0.01435 -0.15122 0.00394 C -0.15417 -0.00718 -0.1566 -0.01736 -0.14636 -0.02176 C -0.13993 -0.02037 -0.13334 -0.01991 -0.12709 -0.01759 C -0.12292 -0.0162 -0.11979 -0.01134 -0.1158 -0.00903 C -0.10382 -0.00208 -0.09306 0.00116 -0.08021 0.00394 C -0.06337 0.01134 -0.06302 0.0125 -0.03195 0.00185 C -0.02813 0.00046 -0.02552 -0.01111 -0.02552 -0.01111 C -0.02604 -0.01551 -0.02396 -0.02292 -0.02709 -0.02407 C -0.04757 -0.03079 -0.07726 -0.01134 -0.09809 -0.00463 C -0.11632 -0.00532 -0.13542 -5.55112E-17 -0.15295 -0.00671 C -0.15834 -0.0088 -0.15018 -0.02384 -0.14479 -0.02616 C -0.13038 -0.04074 -0.10538 -0.0456 -0.09636 -0.02176 C -0.09896 0.00255 -0.10104 0.02292 -0.11424 0.04051 C -0.12084 0.07639 -0.14271 0.05648 -0.06424 0.05347 C -0.05608 0.04606 -0.04809 0.04097 -0.03837 0.03843 C -0.02188 0.02731 -0.00851 0.02384 0.01007 0.02106 C 0.04097 0.00787 0.06111 0.02477 0.0875 0.03611 C 0.08802 0.03681 0.09705 0.04606 0.09878 0.04699 C 0.10937 0.05301 0.1217 0.05301 0.13264 0.05764 C 0.15607 0.05602 0.16771 0.06389 0.17448 0.03611 C 0.15555 0.02778 0.17552 0.03588 0.12621 0.03194 C 0.11614 0.03102 0.10573 0.025 0.09548 0.02338 C 0.09114 0.02199 0.08698 0.02037 0.08264 0.01898 C 0.07916 0.01782 0.07639 0.01366 0.07291 0.0125 C 0.05416 0.00602 0.07326 0.01389 0.06007 0.00833 C 0.05503 0.00162 0.05052 -5.55112E-17 0.04548 -0.00671 C 0.046 -0.01597 0.04583 -0.02546 0.04705 -0.03472 C 0.04913 -0.05139 0.0625 -0.07894 0.07135 -0.09074 C 0.08316 -0.13981 0.16493 -0.05532 0.16493 -0.11644 L 0.11163 -0.12083 " pathEditMode="relative" ptsTypes="ffffffffffffffffffffffffffffffffffffffffffffffffffffAA">
                                      <p:cBhvr>
                                        <p:cTn id="10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431391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685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SOC codes are the same than O*NET SOC codes ignoring the last two digits (</a:t>
            </a:r>
            <a:r>
              <a:rPr lang="en-US" sz="2400" dirty="0"/>
              <a:t>z</a:t>
            </a:r>
            <a:r>
              <a:rPr lang="en-US" sz="2400" dirty="0" smtClean="0"/>
              <a:t>eroes)</a:t>
            </a:r>
            <a:endParaRPr lang="en-US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592330"/>
            <a:ext cx="4431391" cy="127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480780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or more O*NET SOC codes for each SOC code.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1981200"/>
            <a:ext cx="2962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Easy merge!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5783759"/>
            <a:ext cx="5987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Some decisions required!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963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3" y="1447800"/>
            <a:ext cx="820889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Census 4 digits (NHIS)</a:t>
            </a:r>
            <a:br>
              <a:rPr lang="en-US" dirty="0" smtClean="0"/>
            </a:br>
            <a:r>
              <a:rPr lang="en-US" dirty="0" smtClean="0"/>
              <a:t> to SOC cross-walk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53000" y="2209800"/>
            <a:ext cx="1143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5410200"/>
            <a:ext cx="2209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6120825"/>
            <a:ext cx="869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!!!!!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8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09750"/>
            <a:ext cx="585243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2976563"/>
            <a:ext cx="502784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876614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381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NHIS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1371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SOC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3439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Easy merge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6182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Decisions needed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6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51460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Approach 1</a:t>
            </a:r>
            <a:r>
              <a:rPr lang="en-US" sz="2200" dirty="0" smtClean="0"/>
              <a:t>: pick one; the one with the largest proportion in the workforce.</a:t>
            </a:r>
          </a:p>
          <a:p>
            <a:endParaRPr lang="en-US" sz="2200" dirty="0" smtClean="0"/>
          </a:p>
          <a:p>
            <a:r>
              <a:rPr lang="en-US" sz="2200" b="1" dirty="0">
                <a:solidFill>
                  <a:srgbClr val="002060"/>
                </a:solidFill>
              </a:rPr>
              <a:t>Approach </a:t>
            </a:r>
            <a:r>
              <a:rPr lang="en-US" sz="2200" b="1" dirty="0" smtClean="0">
                <a:solidFill>
                  <a:srgbClr val="002060"/>
                </a:solidFill>
              </a:rPr>
              <a:t>2</a:t>
            </a:r>
            <a:r>
              <a:rPr lang="en-US" sz="2200" dirty="0" smtClean="0"/>
              <a:t>: average them all. Use the mean.</a:t>
            </a:r>
          </a:p>
          <a:p>
            <a:endParaRPr lang="en-US" sz="22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</a:rPr>
              <a:t>Approach 3</a:t>
            </a:r>
            <a:r>
              <a:rPr lang="en-US" sz="2200" dirty="0" smtClean="0"/>
              <a:t>: weighted </a:t>
            </a:r>
            <a:r>
              <a:rPr lang="en-US" sz="2300" dirty="0" smtClean="0"/>
              <a:t>average using their representation in the workforce.</a:t>
            </a:r>
            <a:endParaRPr lang="en-US" sz="23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684068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1000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NHIS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990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SOC</a:t>
            </a:r>
            <a:endParaRPr 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52575"/>
            <a:ext cx="4800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43400" y="1000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O*NET-SOC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200" y="497187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When collapsing </a:t>
            </a:r>
            <a:r>
              <a:rPr lang="en-US" sz="2400" dirty="0" smtClean="0"/>
              <a:t>multiple O*NET-SOC  </a:t>
            </a:r>
            <a:r>
              <a:rPr lang="en-US" sz="2400" dirty="0"/>
              <a:t>codes in one SOC code, is that one SOC code going to be “green” or “not-green?”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Solution</a:t>
            </a:r>
            <a:r>
              <a:rPr lang="en-US" sz="2400" dirty="0"/>
              <a:t>: it is going to be “mixed.”</a:t>
            </a:r>
          </a:p>
        </p:txBody>
      </p:sp>
    </p:spTree>
    <p:extLst>
      <p:ext uri="{BB962C8B-B14F-4D97-AF65-F5344CB8AC3E}">
        <p14:creationId xmlns:p14="http://schemas.microsoft.com/office/powerpoint/2010/main" val="238675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295400" y="654546"/>
            <a:ext cx="6719119" cy="5136654"/>
            <a:chOff x="1295400" y="654546"/>
            <a:chExt cx="6719119" cy="5136654"/>
          </a:xfrm>
        </p:grpSpPr>
        <p:sp>
          <p:nvSpPr>
            <p:cNvPr id="4" name="Oval 3"/>
            <p:cNvSpPr/>
            <p:nvPr/>
          </p:nvSpPr>
          <p:spPr>
            <a:xfrm>
              <a:off x="5617053" y="2940546"/>
              <a:ext cx="1295400" cy="914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14839" y="654546"/>
              <a:ext cx="2286000" cy="1447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43439" y="2483346"/>
              <a:ext cx="1944168" cy="32668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717351"/>
              <a:ext cx="2305439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Demand-Control Dimensions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passive vs. low strain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active vs. low strain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high strain vs. low strain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passive vs. active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passive vs. high strain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active vs. high strain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95742" y="2559546"/>
              <a:ext cx="1891865" cy="323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Model Covariates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age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sex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race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ethnicity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education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marital status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BMI category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health insurance status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U.S. region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white-collar job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blue-collar job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service job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farm job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smoking status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drinking status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exercise status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96240" y="4616946"/>
              <a:ext cx="67396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8118" y="3259246"/>
              <a:ext cx="1005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depression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1226" y="4734847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hopeless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93254" y="4616946"/>
              <a:ext cx="609599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10639" y="4693146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82239" y="4616946"/>
              <a:ext cx="797013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82240" y="4734847"/>
              <a:ext cx="8322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worthless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55254" y="4616946"/>
              <a:ext cx="574151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6439" y="4693146"/>
              <a:ext cx="532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effort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4" idx="3"/>
              <a:endCxn id="10" idx="0"/>
            </p:cNvCxnSpPr>
            <p:nvPr/>
          </p:nvCxnSpPr>
          <p:spPr>
            <a:xfrm flipH="1">
              <a:off x="5233220" y="3721035"/>
              <a:ext cx="573540" cy="8959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4"/>
              <a:endCxn id="13" idx="0"/>
            </p:cNvCxnSpPr>
            <p:nvPr/>
          </p:nvCxnSpPr>
          <p:spPr>
            <a:xfrm flipH="1">
              <a:off x="5998054" y="3854946"/>
              <a:ext cx="266699" cy="76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4" idx="4"/>
              <a:endCxn id="17" idx="0"/>
            </p:cNvCxnSpPr>
            <p:nvPr/>
          </p:nvCxnSpPr>
          <p:spPr>
            <a:xfrm>
              <a:off x="6264753" y="3854946"/>
              <a:ext cx="477577" cy="76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4" idx="5"/>
              <a:endCxn id="15" idx="0"/>
            </p:cNvCxnSpPr>
            <p:nvPr/>
          </p:nvCxnSpPr>
          <p:spPr>
            <a:xfrm>
              <a:off x="6722746" y="3721035"/>
              <a:ext cx="858000" cy="8959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5" idx="3"/>
              <a:endCxn id="4" idx="1"/>
            </p:cNvCxnSpPr>
            <p:nvPr/>
          </p:nvCxnSpPr>
          <p:spPr>
            <a:xfrm>
              <a:off x="3600839" y="1378446"/>
              <a:ext cx="2205921" cy="16960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6" idx="3"/>
              <a:endCxn id="4" idx="2"/>
            </p:cNvCxnSpPr>
            <p:nvPr/>
          </p:nvCxnSpPr>
          <p:spPr>
            <a:xfrm flipV="1">
              <a:off x="3487607" y="3397746"/>
              <a:ext cx="2129446" cy="7190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633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Merged O*NET with NHIS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56" y="1600199"/>
            <a:ext cx="6954044" cy="515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657600" y="2057400"/>
            <a:ext cx="2590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1600199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From O*NET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581400"/>
            <a:ext cx="7543800" cy="31739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3400" y="617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From NHIS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2300812"/>
            <a:ext cx="1752600" cy="12805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95400" y="3581400"/>
            <a:ext cx="177244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75556" y="1600199"/>
            <a:ext cx="1467644" cy="457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04318"/>
              </p:ext>
            </p:extLst>
          </p:nvPr>
        </p:nvGraphicFramePr>
        <p:xfrm>
          <a:off x="1524000" y="1011011"/>
          <a:ext cx="6096000" cy="4094389"/>
        </p:xfrm>
        <a:graphic>
          <a:graphicData uri="http://schemas.openxmlformats.org/drawingml/2006/table">
            <a:tbl>
              <a:tblPr/>
              <a:tblGrid>
                <a:gridCol w="2550176"/>
                <a:gridCol w="1390151"/>
                <a:gridCol w="380413"/>
                <a:gridCol w="1394847"/>
                <a:gridCol w="380413"/>
              </a:tblGrid>
              <a:tr h="24917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Strain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Model for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 Workers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(n = 109,521)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Self-Rated Poor Health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Depression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to 5 scale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~1 to 5 scale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Odds Ratio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Symbol" pitchFamily="18" charset="2"/>
                          <a:cs typeface="Arial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passive v. low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active v. low strain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high strain v. low strain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passive v. active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passive v. high strain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active v. high strain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n-NO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 p &lt; 0.05, ** p &lt; 0.01, *** p &lt; 0.001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5410200"/>
          <a:ext cx="7543800" cy="53340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controls: age, sex, race, ethnicity, education, BMI categories, health insurance, region,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krieger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work sectors, smoking, drinking, exercise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40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O*NET</a:t>
            </a:r>
            <a:br>
              <a:rPr lang="en-US" dirty="0" smtClean="0"/>
            </a:br>
            <a:r>
              <a:rPr lang="en-US" dirty="0" smtClean="0"/>
              <a:t>Occupational Information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/>
          <a:lstStyle/>
          <a:p>
            <a:r>
              <a:rPr lang="en-US" dirty="0" smtClean="0"/>
              <a:t>Developed under </a:t>
            </a:r>
            <a:r>
              <a:rPr lang="en-US" dirty="0"/>
              <a:t>the sponsorship of the </a:t>
            </a:r>
            <a:r>
              <a:rPr lang="en-US" b="1" dirty="0"/>
              <a:t>US Department of Labor/Employment and Training Administration</a:t>
            </a:r>
            <a:r>
              <a:rPr lang="en-US" dirty="0"/>
              <a:t> (USDOL/ETA)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Through </a:t>
            </a:r>
            <a:r>
              <a:rPr lang="en-US" dirty="0"/>
              <a:t>a grant to the North Carolina Department of </a:t>
            </a:r>
            <a:r>
              <a:rPr lang="en-US" dirty="0" smtClean="0"/>
              <a:t>Commerce.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2484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smtClean="0">
                <a:hlinkClick r:id="rId2"/>
              </a:rPr>
              <a:t>http://www.onetcenter.org/overview.html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495969"/>
              </p:ext>
            </p:extLst>
          </p:nvPr>
        </p:nvGraphicFramePr>
        <p:xfrm>
          <a:off x="1219200" y="777676"/>
          <a:ext cx="6477000" cy="4399759"/>
        </p:xfrm>
        <a:graphic>
          <a:graphicData uri="http://schemas.openxmlformats.org/drawingml/2006/table">
            <a:tbl>
              <a:tblPr/>
              <a:tblGrid>
                <a:gridCol w="2709562"/>
                <a:gridCol w="1477035"/>
                <a:gridCol w="404189"/>
                <a:gridCol w="1482025"/>
                <a:gridCol w="404189"/>
              </a:tblGrid>
              <a:tr h="37843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Strain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Model for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White-Collar Workers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(n = 59,387)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2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Self-Rated Poor Health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Depression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06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to 5 scale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~1 to 5 scale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Odds Ratio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Symbol" pitchFamily="18" charset="2"/>
                          <a:cs typeface="Arial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passive v. low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strain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2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active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v. low strain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high strain v. low strain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passive v. active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passive v. high strain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active v. high strain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-0.07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4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 p &lt; 0.05, ** p &lt; 0.01, *** p &lt; 0.001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5715000"/>
          <a:ext cx="7543800" cy="53340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controls: age, sex, race, ethnicity, education, BMI categories, health insurance, region,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moking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drinking, exercise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9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2"/>
          <p:cNvGrpSpPr/>
          <p:nvPr/>
        </p:nvGrpSpPr>
        <p:grpSpPr>
          <a:xfrm>
            <a:off x="990600" y="1479590"/>
            <a:ext cx="6470744" cy="3092410"/>
            <a:chOff x="990600" y="1240810"/>
            <a:chExt cx="6470744" cy="3092410"/>
          </a:xfrm>
        </p:grpSpPr>
        <p:sp>
          <p:nvSpPr>
            <p:cNvPr id="4" name="Oval 3"/>
            <p:cNvSpPr/>
            <p:nvPr/>
          </p:nvSpPr>
          <p:spPr>
            <a:xfrm>
              <a:off x="6165944" y="2581156"/>
              <a:ext cx="1295400" cy="914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05323" y="1240810"/>
              <a:ext cx="1982344" cy="57288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11163" y="1371600"/>
              <a:ext cx="8402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passive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8400" y="2899856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depression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Arrow Connector 44"/>
            <p:cNvCxnSpPr>
              <a:stCxn id="5" idx="3"/>
              <a:endCxn id="4" idx="0"/>
            </p:cNvCxnSpPr>
            <p:nvPr/>
          </p:nvCxnSpPr>
          <p:spPr>
            <a:xfrm>
              <a:off x="5387667" y="1527251"/>
              <a:ext cx="1425977" cy="10539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990600" y="2735997"/>
              <a:ext cx="1524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service</a:t>
              </a:r>
            </a:p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(vs. white-collar)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21055" y="2590800"/>
              <a:ext cx="1469868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stCxn id="29" idx="0"/>
              <a:endCxn id="5" idx="1"/>
            </p:cNvCxnSpPr>
            <p:nvPr/>
          </p:nvCxnSpPr>
          <p:spPr>
            <a:xfrm flipV="1">
              <a:off x="1755989" y="1527251"/>
              <a:ext cx="1649334" cy="106354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9" idx="3"/>
              <a:endCxn id="4" idx="2"/>
            </p:cNvCxnSpPr>
            <p:nvPr/>
          </p:nvCxnSpPr>
          <p:spPr>
            <a:xfrm>
              <a:off x="2490923" y="3006299"/>
              <a:ext cx="3675021" cy="3205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23987" y="1688068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0.04***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8800" y="1764268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0.68***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63152" y="267866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0.04*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8000" y="3810000"/>
              <a:ext cx="3352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Indirect effect service: 0.03***</a:t>
              </a:r>
            </a:p>
            <a:p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54333" y="914400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N=109,521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838200" y="5715000"/>
          <a:ext cx="7543800" cy="53340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controls: age, sex, race, ethnicity, education, BMI categories, health insurance, region,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moking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drinking, exercise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3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1676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wish to thank Symposium Chair Dr. Sara E. </a:t>
            </a:r>
            <a:r>
              <a:rPr lang="en-US" sz="2000" dirty="0" err="1" smtClean="0"/>
              <a:t>Luckhaupt</a:t>
            </a:r>
            <a:r>
              <a:rPr lang="en-US" sz="2000" dirty="0" smtClean="0"/>
              <a:t>, Medical Officer, National Institute for Occupational Safety and </a:t>
            </a:r>
            <a:r>
              <a:rPr lang="en-US" sz="2000" dirty="0" smtClean="0"/>
              <a:t>Health</a:t>
            </a:r>
          </a:p>
          <a:p>
            <a:pPr marL="342900" indent="-342900">
              <a:buFont typeface="Arial"/>
              <a:buChar char="•"/>
            </a:pPr>
            <a:endParaRPr lang="en-US" sz="12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Supported by the National Institute for Occupational Safety and Health (</a:t>
            </a:r>
            <a:r>
              <a:rPr lang="en-US" sz="2000" dirty="0"/>
              <a:t>NIOSH R03 </a:t>
            </a:r>
            <a:r>
              <a:rPr lang="en-US" sz="2000" dirty="0" smtClean="0"/>
              <a:t>OH010124 and R01 OH003915</a:t>
            </a:r>
            <a:r>
              <a:rPr lang="en-US" sz="2000" dirty="0" smtClean="0"/>
              <a:t>) and the National Institute of Child Health and Human Development (NICHD F32 HD059318)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algn="ctr"/>
            <a:r>
              <a:rPr lang="en-US" sz="2800" b="1" dirty="0" smtClean="0"/>
              <a:t>AND</a:t>
            </a:r>
            <a:endParaRPr lang="en-US" sz="2800" b="1" dirty="0"/>
          </a:p>
          <a:p>
            <a:pPr marL="342900" lvl="1" indent="-342900">
              <a:buFont typeface="Arial"/>
              <a:buChar char="•"/>
            </a:pPr>
            <a:endParaRPr lang="en-US" sz="1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endParaRPr lang="en-US" sz="2000" dirty="0" smtClean="0"/>
          </a:p>
        </p:txBody>
      </p:sp>
      <p:pic>
        <p:nvPicPr>
          <p:cNvPr id="6" name="Picture 6" descr="groupphotoconsultants2009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7823"/>
            <a:ext cx="31242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ioshtop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92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O*NET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…nation's </a:t>
            </a:r>
            <a:r>
              <a:rPr lang="en-US" i="1" dirty="0"/>
              <a:t>primary source of occupational information</a:t>
            </a:r>
            <a:r>
              <a:rPr lang="en-US" i="1" dirty="0" smtClean="0"/>
              <a:t>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…O*NET database, hundreds of </a:t>
            </a:r>
          </a:p>
          <a:p>
            <a:pPr lvl="1"/>
            <a:r>
              <a:rPr lang="en-US" i="1" dirty="0" smtClean="0"/>
              <a:t>standardized and </a:t>
            </a:r>
          </a:p>
          <a:p>
            <a:pPr lvl="1"/>
            <a:r>
              <a:rPr lang="en-US" i="1" dirty="0" smtClean="0"/>
              <a:t>occupation-specific descriptors.</a:t>
            </a:r>
            <a:r>
              <a:rPr lang="en-US" dirty="0" smtClean="0"/>
              <a:t>”</a:t>
            </a:r>
          </a:p>
          <a:p>
            <a:r>
              <a:rPr lang="en-US" i="1" dirty="0" smtClean="0"/>
              <a:t>The database is</a:t>
            </a:r>
          </a:p>
          <a:p>
            <a:pPr lvl="1"/>
            <a:r>
              <a:rPr lang="en-US" i="1" dirty="0" smtClean="0"/>
              <a:t>Public</a:t>
            </a:r>
          </a:p>
          <a:p>
            <a:pPr lvl="1"/>
            <a:r>
              <a:rPr lang="en-US" i="1" dirty="0" smtClean="0"/>
              <a:t>Free</a:t>
            </a:r>
          </a:p>
          <a:p>
            <a:pPr lvl="1"/>
            <a:r>
              <a:rPr lang="en-US" i="1" dirty="0" smtClean="0"/>
              <a:t>Continually updated by surveying workers from each occupation.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2484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smtClean="0">
                <a:hlinkClick r:id="rId2"/>
              </a:rPr>
              <a:t>http://www.onetcenter.org/overview.html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4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"/>
            <a:ext cx="6324600" cy="67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1600200"/>
            <a:ext cx="29718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940 occupations have been comprehensively updated to date.</a:t>
            </a:r>
          </a:p>
          <a:p>
            <a:endParaRPr lang="en-US" sz="2400" dirty="0" smtClean="0"/>
          </a:p>
          <a:p>
            <a:r>
              <a:rPr lang="en-US" sz="2400" dirty="0" smtClean="0"/>
              <a:t>540 occupations have more than one update.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5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O*NET is most used for: </a:t>
            </a:r>
            <a:br>
              <a:rPr lang="en-US" dirty="0" smtClean="0"/>
            </a:br>
            <a:r>
              <a:rPr lang="en-US" dirty="0" smtClean="0"/>
              <a:t>…exploring and searching occupations.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33525"/>
            <a:ext cx="68199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02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dirty="0" smtClean="0"/>
              <a:t>O*NET Content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1"/>
            <a:ext cx="810608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0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</a:t>
            </a:r>
            <a:r>
              <a:rPr lang="en-US" dirty="0"/>
              <a:t>sample of </a:t>
            </a:r>
            <a:r>
              <a:rPr lang="en-US" dirty="0" smtClean="0"/>
              <a:t>businesses</a:t>
            </a:r>
            <a:endParaRPr lang="en-US" dirty="0"/>
          </a:p>
          <a:p>
            <a:pPr lvl="1"/>
            <a:r>
              <a:rPr lang="en-US" dirty="0" smtClean="0"/>
              <a:t>Random </a:t>
            </a:r>
            <a:r>
              <a:rPr lang="en-US" dirty="0"/>
              <a:t>sample of </a:t>
            </a:r>
            <a:r>
              <a:rPr lang="en-US" dirty="0" smtClean="0"/>
              <a:t>workers </a:t>
            </a:r>
          </a:p>
          <a:p>
            <a:pPr lvl="1"/>
            <a:r>
              <a:rPr lang="en-US" dirty="0" smtClean="0"/>
              <a:t>Each worker answer one of three questionnaires.</a:t>
            </a:r>
          </a:p>
          <a:p>
            <a:r>
              <a:rPr lang="en-US" dirty="0"/>
              <a:t>A</a:t>
            </a:r>
            <a:r>
              <a:rPr lang="en-US" dirty="0" smtClean="0"/>
              <a:t>nswers are entered (as averages or percentages) to the O*NET database.</a:t>
            </a:r>
          </a:p>
          <a:p>
            <a:r>
              <a:rPr lang="en-US" dirty="0"/>
              <a:t>Abilities and Skills </a:t>
            </a:r>
            <a:r>
              <a:rPr lang="en-US" dirty="0" smtClean="0"/>
              <a:t>filled </a:t>
            </a:r>
            <a:r>
              <a:rPr lang="en-US" dirty="0"/>
              <a:t>by occupational analysts </a:t>
            </a:r>
            <a:r>
              <a:rPr lang="en-US" dirty="0" smtClean="0"/>
              <a:t>(using </a:t>
            </a:r>
            <a:r>
              <a:rPr lang="en-US" dirty="0"/>
              <a:t>the updated information from incumbent </a:t>
            </a:r>
            <a:r>
              <a:rPr lang="en-US" dirty="0" smtClean="0"/>
              <a:t>workers)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Exposure Questions in O*NET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found questions for:</a:t>
            </a:r>
          </a:p>
          <a:p>
            <a:pPr lvl="1"/>
            <a:r>
              <a:rPr lang="en-US" dirty="0" smtClean="0"/>
              <a:t>Psychological demands and control (job strain from </a:t>
            </a:r>
            <a:r>
              <a:rPr lang="en-US" dirty="0" err="1" smtClean="0"/>
              <a:t>Karasek’s</a:t>
            </a:r>
            <a:r>
              <a:rPr lang="en-US" dirty="0" smtClean="0"/>
              <a:t> model).</a:t>
            </a:r>
          </a:p>
          <a:p>
            <a:pPr lvl="1"/>
            <a:r>
              <a:rPr lang="en-US" dirty="0" smtClean="0"/>
              <a:t>Supervisor support.</a:t>
            </a:r>
          </a:p>
          <a:p>
            <a:pPr lvl="1"/>
            <a:r>
              <a:rPr lang="en-US" dirty="0" smtClean="0"/>
              <a:t>Coworker support.</a:t>
            </a:r>
          </a:p>
          <a:p>
            <a:pPr lvl="1"/>
            <a:r>
              <a:rPr lang="en-US" dirty="0" smtClean="0"/>
              <a:t>Rewards: salary satisfaction, prestige, job security (effort reward imbalance model!).</a:t>
            </a:r>
          </a:p>
          <a:p>
            <a:pPr lvl="1"/>
            <a:r>
              <a:rPr lang="en-US" dirty="0" smtClean="0"/>
              <a:t>Emotional labor.</a:t>
            </a:r>
          </a:p>
          <a:p>
            <a:r>
              <a:rPr lang="en-US" dirty="0" smtClean="0"/>
              <a:t>And also there was information for many bio-mechanic exposure variables.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0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O*NET questions used to mimic psychosocial exposure models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4" y="2209800"/>
            <a:ext cx="902224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791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We classified this question as a “psychological demand.”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164-252B-444F-B8AC-0647770F75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7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1039</Words>
  <Application>Microsoft Macintosh PowerPoint</Application>
  <PresentationFormat>On-screen Show (4:3)</PresentationFormat>
  <Paragraphs>225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Linkage of O*NET with the National Health Interview Survey for Characterization of Worker Psychosocial Exposure</vt:lpstr>
      <vt:lpstr>O*NET Occupational Information Network</vt:lpstr>
      <vt:lpstr>O*NET description</vt:lpstr>
      <vt:lpstr>PowerPoint Presentation</vt:lpstr>
      <vt:lpstr>O*NET is most used for:  …exploring and searching occupations.</vt:lpstr>
      <vt:lpstr>O*NET Content Model</vt:lpstr>
      <vt:lpstr>Data collection</vt:lpstr>
      <vt:lpstr>Job Exposure Questions in O*NET</vt:lpstr>
      <vt:lpstr>O*NET questions used to mimic psychosocial exposure models</vt:lpstr>
      <vt:lpstr>PowerPoint Presentation</vt:lpstr>
      <vt:lpstr>O*NET  Job level exposure matrix</vt:lpstr>
      <vt:lpstr>Path to merge NHIS with O*NET</vt:lpstr>
      <vt:lpstr>PowerPoint Presentation</vt:lpstr>
      <vt:lpstr>Census 4 digits (NHIS)  to SOC cross-walk</vt:lpstr>
      <vt:lpstr>PowerPoint Presentation</vt:lpstr>
      <vt:lpstr>PowerPoint Presentation</vt:lpstr>
      <vt:lpstr>PowerPoint Presentation</vt:lpstr>
      <vt:lpstr>Merged O*NET with NHIS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David Lee</cp:lastModifiedBy>
  <cp:revision>45</cp:revision>
  <dcterms:created xsi:type="dcterms:W3CDTF">2014-09-25T16:15:34Z</dcterms:created>
  <dcterms:modified xsi:type="dcterms:W3CDTF">2014-10-03T19:29:04Z</dcterms:modified>
</cp:coreProperties>
</file>