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8" r:id="rId3"/>
    <p:sldId id="269" r:id="rId4"/>
    <p:sldId id="274" r:id="rId5"/>
    <p:sldId id="275" r:id="rId6"/>
    <p:sldId id="270" r:id="rId7"/>
    <p:sldId id="260" r:id="rId8"/>
    <p:sldId id="261" r:id="rId9"/>
    <p:sldId id="262" r:id="rId10"/>
    <p:sldId id="265" r:id="rId11"/>
    <p:sldId id="276" r:id="rId12"/>
    <p:sldId id="272" r:id="rId13"/>
    <p:sldId id="273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97" autoAdjust="0"/>
  </p:normalViewPr>
  <p:slideViewPr>
    <p:cSldViewPr>
      <p:cViewPr varScale="1">
        <p:scale>
          <a:sx n="164" d="100"/>
          <a:sy n="164" d="100"/>
        </p:scale>
        <p:origin x="-282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BA979-1E8A-4A52-9829-DF9C21381DAD}" type="datetimeFigureOut">
              <a:rPr lang="en-US" smtClean="0"/>
              <a:t>10/3/14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05AD3-506F-45F0-BA52-4EBC86085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33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3A6DD-A1F0-4729-91BA-47FEEEB1D1C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0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Green=injuries</a:t>
            </a:r>
          </a:p>
          <a:p>
            <a:r>
              <a:rPr lang="en-US" dirty="0" smtClean="0"/>
              <a:t>Purple=chronic </a:t>
            </a:r>
          </a:p>
          <a:p>
            <a:r>
              <a:rPr lang="en-US" dirty="0" smtClean="0"/>
              <a:t>Red= communicable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05AD3-506F-45F0-BA52-4EBC860853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68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8E0C-7A65-40BA-AC4E-1335FFF2FADD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AD07-AAEA-4BCA-91B4-A1C82DAD7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16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8E0C-7A65-40BA-AC4E-1335FFF2FADD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AD07-AAEA-4BCA-91B4-A1C82DAD7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9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8E0C-7A65-40BA-AC4E-1335FFF2FADD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AD07-AAEA-4BCA-91B4-A1C82DAD7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71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8E0C-7A65-40BA-AC4E-1335FFF2FADD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AD07-AAEA-4BCA-91B4-A1C82DAD7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9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8E0C-7A65-40BA-AC4E-1335FFF2FADD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AD07-AAEA-4BCA-91B4-A1C82DAD7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86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8E0C-7A65-40BA-AC4E-1335FFF2FADD}" type="datetimeFigureOut">
              <a:rPr lang="en-US" smtClean="0"/>
              <a:t>10/3/14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AD07-AAEA-4BCA-91B4-A1C82DAD7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7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8E0C-7A65-40BA-AC4E-1335FFF2FADD}" type="datetimeFigureOut">
              <a:rPr lang="en-US" smtClean="0"/>
              <a:t>10/3/14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AD07-AAEA-4BCA-91B4-A1C82DAD7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01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8E0C-7A65-40BA-AC4E-1335FFF2FADD}" type="datetimeFigureOut">
              <a:rPr lang="en-US" smtClean="0"/>
              <a:t>10/3/14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AD07-AAEA-4BCA-91B4-A1C82DAD7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0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8E0C-7A65-40BA-AC4E-1335FFF2FADD}" type="datetimeFigureOut">
              <a:rPr lang="en-US" smtClean="0"/>
              <a:t>10/3/14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AD07-AAEA-4BCA-91B4-A1C82DAD7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0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8E0C-7A65-40BA-AC4E-1335FFF2FADD}" type="datetimeFigureOut">
              <a:rPr lang="en-US" smtClean="0"/>
              <a:t>10/3/14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AD07-AAEA-4BCA-91B4-A1C82DAD7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49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8E0C-7A65-40BA-AC4E-1335FFF2FADD}" type="datetimeFigureOut">
              <a:rPr lang="en-US" smtClean="0"/>
              <a:t>10/3/14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AD07-AAEA-4BCA-91B4-A1C82DAD7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43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B8E0C-7A65-40BA-AC4E-1335FFF2FADD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4AD07-AAEA-4BCA-91B4-A1C82DAD7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package" Target="../embeddings/Microsoft_Word_Document4.docx"/><Relationship Id="rId5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sl.isr.umich.edu/hrs/reg_pub2.php" TargetMode="External"/><Relationship Id="rId4" Type="http://schemas.openxmlformats.org/officeDocument/2006/relationships/hyperlink" Target="https://www.nlsinfo.org/investigator/pages/login.jsp" TargetMode="External"/><Relationship Id="rId5" Type="http://schemas.openxmlformats.org/officeDocument/2006/relationships/hyperlink" Target="http://www3.norc.org/GSS+Website/Download/" TargetMode="External"/><Relationship Id="rId6" Type="http://schemas.openxmlformats.org/officeDocument/2006/relationships/hyperlink" Target="http://gss-ndi.blogspot.com/" TargetMode="External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hyperlink" Target="https://www.census.gov/did/www/nlms/publications/docs/referenceManual.pdf" TargetMode="External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hyperlink" Target="https://www.census.gov/did/www/nlms/publications/docs/referenceManual.pd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p.edu/catalog.php?record_id=18947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dc.gov/niosh/twh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hyperlink" Target="http://www.cdc.gov/niosh/docs/2012-160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9.emf"/><Relationship Id="rId5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Total Worker </a:t>
            </a:r>
            <a:r>
              <a:rPr lang="en-US" dirty="0" smtClean="0"/>
              <a:t>Health </a:t>
            </a:r>
            <a:r>
              <a:rPr lang="en-US" dirty="0"/>
              <a:t>Surveillance in the US </a:t>
            </a:r>
            <a:r>
              <a:rPr lang="en-US" dirty="0" smtClean="0"/>
              <a:t>Workforce</a:t>
            </a:r>
            <a:endParaRPr lang="en-US" dirty="0"/>
          </a:p>
        </p:txBody>
      </p:sp>
      <p:pic>
        <p:nvPicPr>
          <p:cNvPr id="1026" name="Picture 2" descr="C:\Users\cvv2\AppData\Local\Microsoft\Windows\Temporary Internet Files\Content.Outlook\L7WURC1A\HEAD_TWH2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1" y="4724400"/>
            <a:ext cx="90424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8800" y="2362200"/>
            <a:ext cx="5105400" cy="14477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David J. Lee, </a:t>
            </a:r>
            <a:r>
              <a:rPr lang="en-US" dirty="0" smtClean="0"/>
              <a:t>PhD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3505200"/>
            <a:ext cx="59799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University of Miami Miller School of Medicine </a:t>
            </a:r>
          </a:p>
          <a:p>
            <a:pPr algn="ctr"/>
            <a:r>
              <a:rPr lang="en-US" sz="2400" dirty="0" smtClean="0"/>
              <a:t>Department of Public Health Sciences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523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457200"/>
            <a:ext cx="3594100" cy="731178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015498"/>
              </p:ext>
            </p:extLst>
          </p:nvPr>
        </p:nvGraphicFramePr>
        <p:xfrm>
          <a:off x="283032" y="1"/>
          <a:ext cx="8860968" cy="8310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Document" r:id="rId4" imgW="6540500" imgH="6134100" progId="Word.Document.12">
                  <p:embed/>
                </p:oleObj>
              </mc:Choice>
              <mc:Fallback>
                <p:oleObj name="Document" r:id="rId4" imgW="6540500" imgH="6134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3032" y="1"/>
                        <a:ext cx="8860968" cy="8310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3102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709"/>
            <a:ext cx="8229600" cy="1143000"/>
          </a:xfrm>
        </p:spPr>
        <p:txBody>
          <a:bodyPr/>
          <a:lstStyle/>
          <a:p>
            <a:r>
              <a:rPr lang="en-US" dirty="0" smtClean="0"/>
              <a:t>Other data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828800"/>
            <a:ext cx="4343400" cy="3962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Health and Retirement Survey</a:t>
            </a:r>
          </a:p>
          <a:p>
            <a:endParaRPr lang="en-US" sz="1100" dirty="0" smtClean="0"/>
          </a:p>
          <a:p>
            <a:r>
              <a:rPr lang="en-US" sz="3000" dirty="0" smtClean="0"/>
              <a:t>National Longitudinal Surveys of Youth</a:t>
            </a:r>
          </a:p>
          <a:p>
            <a:endParaRPr lang="en-US" sz="3000" dirty="0"/>
          </a:p>
          <a:p>
            <a:r>
              <a:rPr lang="en-US" sz="2800" dirty="0" smtClean="0"/>
              <a:t>General Social Survey</a:t>
            </a:r>
            <a:endParaRPr lang="en-US" sz="3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2057400" cy="7735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0" y="6019800"/>
            <a:ext cx="548640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00" dirty="0">
                <a:hlinkClick r:id="rId3"/>
              </a:rPr>
              <a:t>https://ssl.isr.umich.edu/hrs/reg_pub2.</a:t>
            </a:r>
            <a:r>
              <a:rPr lang="en-US" sz="1100" dirty="0" smtClean="0">
                <a:hlinkClick r:id="rId3"/>
              </a:rPr>
              <a:t>php</a:t>
            </a:r>
            <a:endParaRPr lang="en-US" sz="1100" dirty="0" smtClean="0"/>
          </a:p>
          <a:p>
            <a:r>
              <a:rPr lang="en-US" sz="1100" dirty="0">
                <a:hlinkClick r:id="rId4"/>
              </a:rPr>
              <a:t>https://www.nlsinfo.org/investigator/pages/</a:t>
            </a:r>
            <a:r>
              <a:rPr lang="en-US" sz="1100" dirty="0" smtClean="0">
                <a:hlinkClick r:id="rId4"/>
              </a:rPr>
              <a:t>login.jsp</a:t>
            </a:r>
            <a:endParaRPr lang="en-US" sz="1100" dirty="0" smtClean="0"/>
          </a:p>
          <a:p>
            <a:r>
              <a:rPr lang="en-US" sz="1100" dirty="0">
                <a:hlinkClick r:id="rId5"/>
              </a:rPr>
              <a:t>http://www3.norc.org/GSS+Website/Download</a:t>
            </a:r>
            <a:r>
              <a:rPr lang="en-US" sz="1100" dirty="0" smtClean="0">
                <a:hlinkClick r:id="rId5"/>
              </a:rPr>
              <a:t>/</a:t>
            </a:r>
            <a:endParaRPr lang="en-US" sz="1100" dirty="0" smtClean="0"/>
          </a:p>
          <a:p>
            <a:r>
              <a:rPr lang="en-US" sz="1100" dirty="0" smtClean="0">
                <a:hlinkClick r:id="rId6"/>
              </a:rPr>
              <a:t>http</a:t>
            </a:r>
            <a:r>
              <a:rPr lang="en-US" sz="1100" dirty="0">
                <a:hlinkClick r:id="rId6"/>
              </a:rPr>
              <a:t>://gss-ndi.blogspot.com</a:t>
            </a:r>
            <a:r>
              <a:rPr lang="en-US" sz="1100" dirty="0" smtClean="0">
                <a:hlinkClick r:id="rId6"/>
              </a:rPr>
              <a:t>/</a:t>
            </a:r>
            <a:endParaRPr lang="en-US" sz="1100" dirty="0" smtClean="0"/>
          </a:p>
          <a:p>
            <a:r>
              <a:rPr lang="en-US" sz="1100" dirty="0" smtClean="0"/>
              <a:t> 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200" y="1828800"/>
            <a:ext cx="1854200" cy="73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6800" y="3144641"/>
            <a:ext cx="4267200" cy="4460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4000" y="4343400"/>
            <a:ext cx="2768600" cy="115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89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709"/>
            <a:ext cx="8229600" cy="1143000"/>
          </a:xfrm>
        </p:spPr>
        <p:txBody>
          <a:bodyPr/>
          <a:lstStyle/>
          <a:p>
            <a:r>
              <a:rPr lang="en-US" dirty="0" smtClean="0"/>
              <a:t>Other data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828800"/>
            <a:ext cx="5638800" cy="4191000"/>
          </a:xfrm>
        </p:spPr>
        <p:txBody>
          <a:bodyPr>
            <a:normAutofit/>
          </a:bodyPr>
          <a:lstStyle/>
          <a:p>
            <a:r>
              <a:rPr lang="en-US" sz="2800" dirty="0"/>
              <a:t>Behavioral Risk Factor Surveillance System </a:t>
            </a:r>
            <a:endParaRPr lang="en-US" sz="2800" dirty="0" smtClean="0"/>
          </a:p>
          <a:p>
            <a:endParaRPr lang="en-US" sz="1100" dirty="0" smtClean="0"/>
          </a:p>
          <a:p>
            <a:r>
              <a:rPr lang="en-US" sz="3000" dirty="0" smtClean="0"/>
              <a:t>Gallup daily tracking </a:t>
            </a:r>
          </a:p>
          <a:p>
            <a:endParaRPr lang="en-US" sz="3000" dirty="0"/>
          </a:p>
          <a:p>
            <a:r>
              <a:rPr lang="en-US" sz="2800" dirty="0"/>
              <a:t>National Longitudinal Mortality Study (NLMS) </a:t>
            </a:r>
            <a:endParaRPr lang="en-US" sz="3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2057400" cy="7735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828800"/>
            <a:ext cx="25146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2971800"/>
            <a:ext cx="2819400" cy="8494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38600" y="6172200"/>
            <a:ext cx="54864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5"/>
              </a:rPr>
              <a:t>http://www.cdc.gov/brfss/annual_data/annual_data.htm</a:t>
            </a:r>
          </a:p>
          <a:p>
            <a:r>
              <a:rPr lang="en-US" sz="1100" dirty="0">
                <a:hlinkClick r:id="rId5"/>
              </a:rPr>
              <a:t>http://www.gallup.com/poll/110380/How-does-Gallup-Daily-tracking-work.aspx</a:t>
            </a:r>
          </a:p>
          <a:p>
            <a:r>
              <a:rPr lang="en-US" sz="1100" dirty="0" smtClean="0">
                <a:hlinkClick r:id="rId5"/>
              </a:rPr>
              <a:t>https</a:t>
            </a:r>
            <a:r>
              <a:rPr lang="en-US" sz="1100" dirty="0">
                <a:hlinkClick r:id="rId5"/>
              </a:rPr>
              <a:t>://www.census.gov/did/www/nlms/publications/docs/</a:t>
            </a:r>
            <a:r>
              <a:rPr lang="en-US" sz="1100" dirty="0" smtClean="0">
                <a:hlinkClick r:id="rId5"/>
              </a:rPr>
              <a:t>referenceManual.pdf</a:t>
            </a:r>
            <a:endParaRPr lang="en-US" sz="1100" dirty="0" smtClean="0"/>
          </a:p>
          <a:p>
            <a:endParaRPr lang="en-US" sz="1100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4419600"/>
            <a:ext cx="1905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35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709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7924800" cy="434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Existing health surveillance network can be utilized to inform </a:t>
            </a:r>
            <a:r>
              <a:rPr lang="en-US" sz="2800" dirty="0"/>
              <a:t>Total Worker </a:t>
            </a:r>
            <a:r>
              <a:rPr lang="en-US" sz="2800" dirty="0" smtClean="0"/>
              <a:t>Health initiatives throughout the worker life course </a:t>
            </a:r>
          </a:p>
          <a:p>
            <a:endParaRPr lang="en-US" sz="1100" dirty="0" smtClean="0"/>
          </a:p>
          <a:p>
            <a:r>
              <a:rPr lang="en-US" sz="3000" dirty="0" smtClean="0"/>
              <a:t>Linkage with these surveys extends their value</a:t>
            </a:r>
          </a:p>
          <a:p>
            <a:endParaRPr lang="en-US" sz="1400" dirty="0"/>
          </a:p>
          <a:p>
            <a:r>
              <a:rPr lang="en-US" sz="2800" dirty="0" smtClean="0"/>
              <a:t>Additional work is needed to further enhance surveillance </a:t>
            </a:r>
            <a:r>
              <a:rPr lang="en-US" sz="2800" dirty="0" err="1" smtClean="0"/>
              <a:t>resourses</a:t>
            </a:r>
            <a:endParaRPr lang="en-US" sz="2800" dirty="0" smtClean="0"/>
          </a:p>
          <a:p>
            <a:pPr lvl="1"/>
            <a:r>
              <a:rPr lang="en-US" sz="2400" dirty="0" smtClean="0"/>
              <a:t>TWH supplements</a:t>
            </a:r>
          </a:p>
          <a:p>
            <a:pPr lvl="1"/>
            <a:r>
              <a:rPr lang="en-US" sz="2400" dirty="0" smtClean="0"/>
              <a:t>Linkage with claims data and worker compensation data </a:t>
            </a:r>
            <a:endParaRPr lang="en-US" sz="2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2057400" cy="7735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38600" y="6172200"/>
            <a:ext cx="54864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http://www.cdc.gov/brfss/annual_data/annual_data.htm</a:t>
            </a:r>
          </a:p>
          <a:p>
            <a:r>
              <a:rPr lang="en-US" sz="1100" dirty="0">
                <a:hlinkClick r:id="rId3"/>
              </a:rPr>
              <a:t>http://www.gallup.com/poll/110380/How-does-Gallup-Daily-tracking-work.aspx</a:t>
            </a:r>
          </a:p>
          <a:p>
            <a:r>
              <a:rPr lang="en-US" sz="1100" dirty="0" smtClean="0">
                <a:hlinkClick r:id="rId3"/>
              </a:rPr>
              <a:t>https</a:t>
            </a:r>
            <a:r>
              <a:rPr lang="en-US" sz="1100" dirty="0">
                <a:hlinkClick r:id="rId3"/>
              </a:rPr>
              <a:t>://www.census.gov/did/www/nlms/publications/docs/</a:t>
            </a:r>
            <a:r>
              <a:rPr lang="en-US" sz="1100" dirty="0" smtClean="0">
                <a:hlinkClick r:id="rId3"/>
              </a:rPr>
              <a:t>referenceManual.pdf</a:t>
            </a:r>
            <a:endParaRPr lang="en-US" sz="1100" dirty="0" smtClean="0"/>
          </a:p>
          <a:p>
            <a:endParaRPr lang="en-US" sz="11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811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590800"/>
            <a:ext cx="1676400" cy="60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318022"/>
            <a:ext cx="838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We wish to thank Symposium Chair Dr. Sara E. </a:t>
            </a:r>
            <a:r>
              <a:rPr lang="en-US" sz="2000" dirty="0" err="1" smtClean="0"/>
              <a:t>Luckhaupt</a:t>
            </a:r>
            <a:r>
              <a:rPr lang="en-US" sz="2000" dirty="0" smtClean="0"/>
              <a:t>, Medical Officer, National Institute for Occupational Safety and </a:t>
            </a:r>
            <a:r>
              <a:rPr lang="en-US" sz="2000" dirty="0" smtClean="0"/>
              <a:t>Health</a:t>
            </a:r>
          </a:p>
          <a:p>
            <a:endParaRPr lang="en-US" sz="12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Supported </a:t>
            </a:r>
            <a:r>
              <a:rPr lang="en-US" sz="2000" dirty="0"/>
              <a:t>by the National Institute for Occupational Safety and Health (NIOSH R01 </a:t>
            </a:r>
            <a:r>
              <a:rPr lang="en-US" sz="2000" dirty="0"/>
              <a:t>OH003915 and R03 OH010124) </a:t>
            </a:r>
            <a:r>
              <a:rPr lang="en-US" sz="2000" dirty="0"/>
              <a:t>and the National Institute of Child Health and Human Development (NICHD F32 HD059318</a:t>
            </a:r>
            <a:r>
              <a:rPr lang="en-US" sz="2000" dirty="0" smtClean="0"/>
              <a:t>)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algn="ctr"/>
            <a:r>
              <a:rPr lang="en-US" sz="2800" b="1" dirty="0" smtClean="0"/>
              <a:t>AND</a:t>
            </a:r>
            <a:endParaRPr lang="en-US" sz="2800" b="1" dirty="0"/>
          </a:p>
          <a:p>
            <a:pPr marL="342900" lvl="1" indent="-342900">
              <a:buFont typeface="Arial"/>
              <a:buChar char="•"/>
            </a:pPr>
            <a:endParaRPr lang="en-US" sz="1400" dirty="0"/>
          </a:p>
          <a:p>
            <a:pPr marL="342900" lvl="1" indent="-342900">
              <a:buFont typeface="Arial"/>
              <a:buChar char="•"/>
            </a:pPr>
            <a:endParaRPr lang="en-US" sz="2400" dirty="0"/>
          </a:p>
          <a:p>
            <a:pPr marL="342900" lvl="1" indent="-342900">
              <a:buFont typeface="Arial"/>
              <a:buChar char="•"/>
            </a:pPr>
            <a:endParaRPr lang="en-US" sz="2400" dirty="0"/>
          </a:p>
          <a:p>
            <a:pPr marL="342900" lvl="1" indent="-342900">
              <a:buFont typeface="Arial"/>
              <a:buChar char="•"/>
            </a:pPr>
            <a:endParaRPr lang="en-US" sz="2400" dirty="0" smtClean="0"/>
          </a:p>
          <a:p>
            <a:endParaRPr lang="en-US" sz="2000" dirty="0" smtClean="0"/>
          </a:p>
        </p:txBody>
      </p:sp>
      <p:pic>
        <p:nvPicPr>
          <p:cNvPr id="6" name="Picture 6" descr="groupphotoconsultants2009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87823"/>
            <a:ext cx="31242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ioshtoplogo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9144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575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534400" cy="4343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Total Worker Health</a:t>
            </a:r>
            <a:r>
              <a:rPr lang="en-US" dirty="0" smtClean="0"/>
              <a:t>™ is a </a:t>
            </a:r>
            <a:r>
              <a:rPr lang="en-US" dirty="0"/>
              <a:t>strategy integrating occupational safety and health protection </a:t>
            </a:r>
            <a:r>
              <a:rPr lang="en-US" dirty="0" smtClean="0"/>
              <a:t>with health </a:t>
            </a:r>
            <a:r>
              <a:rPr lang="en-US" dirty="0"/>
              <a:t>promotion to prevent worker injury and illness and to </a:t>
            </a:r>
            <a:r>
              <a:rPr lang="en-US" dirty="0" smtClean="0"/>
              <a:t>advance health </a:t>
            </a:r>
            <a:r>
              <a:rPr lang="en-US" dirty="0"/>
              <a:t>and well-</a:t>
            </a:r>
            <a:r>
              <a:rPr lang="en-US" dirty="0" smtClean="0"/>
              <a:t>being</a:t>
            </a:r>
          </a:p>
          <a:p>
            <a:endParaRPr lang="en-US" sz="1900" dirty="0" smtClean="0"/>
          </a:p>
          <a:p>
            <a:pPr lvl="1"/>
            <a:r>
              <a:rPr lang="en-US" dirty="0" smtClean="0"/>
              <a:t>Approach brings with it increased emphasis on stress management, organizational change and health behavior change</a:t>
            </a:r>
          </a:p>
          <a:p>
            <a:pPr lvl="2"/>
            <a:r>
              <a:rPr lang="en-US" dirty="0" smtClean="0"/>
              <a:t>Workplace stress associated with:</a:t>
            </a:r>
          </a:p>
          <a:p>
            <a:pPr lvl="3"/>
            <a:r>
              <a:rPr lang="en-US" dirty="0" smtClean="0"/>
              <a:t>smoking</a:t>
            </a:r>
          </a:p>
          <a:p>
            <a:pPr lvl="3"/>
            <a:r>
              <a:rPr lang="en-US" dirty="0" smtClean="0"/>
              <a:t>heavy drinking</a:t>
            </a:r>
          </a:p>
          <a:p>
            <a:pPr lvl="3"/>
            <a:r>
              <a:rPr lang="en-US" dirty="0" smtClean="0"/>
              <a:t>poor </a:t>
            </a:r>
            <a:r>
              <a:rPr lang="en-US" dirty="0"/>
              <a:t>food </a:t>
            </a:r>
            <a:r>
              <a:rPr lang="en-US" dirty="0" smtClean="0"/>
              <a:t>choices</a:t>
            </a:r>
          </a:p>
          <a:p>
            <a:pPr lvl="3"/>
            <a:r>
              <a:rPr lang="en-US" dirty="0" smtClean="0"/>
              <a:t>low </a:t>
            </a:r>
            <a:r>
              <a:rPr lang="en-US" dirty="0"/>
              <a:t>levels of </a:t>
            </a:r>
            <a:r>
              <a:rPr lang="en-US" dirty="0" smtClean="0"/>
              <a:t>exercise</a:t>
            </a:r>
          </a:p>
          <a:p>
            <a:pPr lvl="3"/>
            <a:r>
              <a:rPr lang="en-US" dirty="0" smtClean="0"/>
              <a:t>decreased sleep time</a:t>
            </a:r>
          </a:p>
        </p:txBody>
      </p:sp>
      <p:sp>
        <p:nvSpPr>
          <p:cNvPr id="4" name="Rectangle 3"/>
          <p:cNvSpPr/>
          <p:nvPr/>
        </p:nvSpPr>
        <p:spPr>
          <a:xfrm>
            <a:off x="5723097" y="6096000"/>
            <a:ext cx="342090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2"/>
              </a:rPr>
              <a:t>http://www.cdc.gov/niosh/twh</a:t>
            </a:r>
            <a:r>
              <a:rPr lang="en-US" sz="1200" dirty="0" smtClean="0">
                <a:hlinkClick r:id="rId2"/>
              </a:rPr>
              <a:t>/</a:t>
            </a:r>
            <a:endParaRPr lang="en-US" sz="1200" dirty="0" smtClean="0"/>
          </a:p>
          <a:p>
            <a:r>
              <a:rPr lang="en-US" sz="1200" dirty="0" smtClean="0">
                <a:hlinkClick r:id="rId3"/>
              </a:rPr>
              <a:t>http</a:t>
            </a:r>
            <a:r>
              <a:rPr lang="en-US" sz="1200" dirty="0">
                <a:hlinkClick r:id="rId3"/>
              </a:rPr>
              <a:t>://www.nap.edu/catalog.php?record_id=</a:t>
            </a:r>
            <a:r>
              <a:rPr lang="en-US" sz="1200" dirty="0" smtClean="0">
                <a:hlinkClick r:id="rId3"/>
              </a:rPr>
              <a:t>18947</a:t>
            </a:r>
            <a:endParaRPr lang="en-US" sz="1200" dirty="0" smtClean="0"/>
          </a:p>
          <a:p>
            <a:r>
              <a:rPr lang="en-US" sz="1200" dirty="0" smtClean="0"/>
              <a:t>JOEM 2012; 55 (12 </a:t>
            </a:r>
            <a:r>
              <a:rPr lang="en-US" sz="1200" dirty="0" err="1" smtClean="0"/>
              <a:t>Suppl</a:t>
            </a:r>
            <a:r>
              <a:rPr lang="en-US" sz="1200" dirty="0" smtClean="0"/>
              <a:t>) S25-S29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76200"/>
            <a:ext cx="3352800" cy="12606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4191000"/>
            <a:ext cx="786436" cy="182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83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164353"/>
            <a:ext cx="9144000" cy="1169987"/>
          </a:xfrm>
        </p:spPr>
        <p:txBody>
          <a:bodyPr/>
          <a:lstStyle/>
          <a:p>
            <a:pPr eaLnBrk="1" hangingPunct="1"/>
            <a:r>
              <a:rPr lang="en-US" b="1" dirty="0" smtClean="0">
                <a:effectLst/>
                <a:latin typeface="Arial" charset="0"/>
              </a:rPr>
              <a:t>Behavior Drives Health</a:t>
            </a:r>
            <a:endParaRPr lang="en-US" b="1" dirty="0">
              <a:effectLst/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D4065BF-3008-5544-8F5C-E4A9433FC3E1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8940" y="6398309"/>
            <a:ext cx="6036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Jama</a:t>
            </a:r>
            <a:r>
              <a:rPr lang="en-US" dirty="0" smtClean="0"/>
              <a:t>: US </a:t>
            </a:r>
            <a:r>
              <a:rPr lang="en-US" dirty="0"/>
              <a:t>Burden of Disease </a:t>
            </a:r>
            <a:r>
              <a:rPr lang="en-US" dirty="0" smtClean="0"/>
              <a:t>Collaborators, 2013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95400"/>
            <a:ext cx="8534400" cy="4978400"/>
          </a:xfrm>
          <a:prstGeom prst="rect">
            <a:avLst/>
          </a:prstGeom>
        </p:spPr>
      </p:pic>
      <p:sp>
        <p:nvSpPr>
          <p:cNvPr id="2" name="Left Arrow 1"/>
          <p:cNvSpPr/>
          <p:nvPr/>
        </p:nvSpPr>
        <p:spPr>
          <a:xfrm>
            <a:off x="4267200" y="3962400"/>
            <a:ext cx="4419600" cy="304800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86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305800" cy="4038600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Total Worker Health</a:t>
            </a:r>
            <a:r>
              <a:rPr lang="en-US" sz="3000" dirty="0" smtClean="0"/>
              <a:t>™ evaluation must happen at the worksite level and at the national level</a:t>
            </a:r>
          </a:p>
          <a:p>
            <a:pPr marL="0" indent="0">
              <a:buNone/>
            </a:pPr>
            <a:endParaRPr lang="en-US" sz="1100" dirty="0" smtClean="0"/>
          </a:p>
          <a:p>
            <a:r>
              <a:rPr lang="en-US" sz="3000" dirty="0" smtClean="0"/>
              <a:t>National surveillance provides “big-picture” views</a:t>
            </a:r>
          </a:p>
          <a:p>
            <a:pPr lvl="1"/>
            <a:r>
              <a:rPr lang="en-US" dirty="0" smtClean="0"/>
              <a:t>Monitor trends in health behaviors/outcomes</a:t>
            </a:r>
          </a:p>
          <a:p>
            <a:pPr lvl="2"/>
            <a:r>
              <a:rPr lang="en-US" dirty="0" smtClean="0"/>
              <a:t>Benchmarking (e.g., Healthy People 2020)</a:t>
            </a:r>
          </a:p>
          <a:p>
            <a:pPr lvl="1"/>
            <a:r>
              <a:rPr lang="en-US" dirty="0" smtClean="0"/>
              <a:t>Document reductions in health disparities</a:t>
            </a:r>
          </a:p>
          <a:p>
            <a:pPr lvl="1"/>
            <a:r>
              <a:rPr lang="en-US" dirty="0" smtClean="0"/>
              <a:t>Identify emerging public health issues</a:t>
            </a:r>
          </a:p>
          <a:p>
            <a:pPr lvl="1"/>
            <a:r>
              <a:rPr lang="en-US" dirty="0" smtClean="0"/>
              <a:t>Prioritize limited funding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2667000" cy="10027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700" y="3657600"/>
            <a:ext cx="1203390" cy="28926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581400"/>
            <a:ext cx="978441" cy="312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56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800"/>
            <a:ext cx="9144000" cy="59780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62600" y="6400800"/>
            <a:ext cx="4419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http://www.cdc.gov/niosh/docs/2012-160</a:t>
            </a:r>
            <a:r>
              <a:rPr lang="en-US" sz="1400" dirty="0" smtClean="0">
                <a:hlinkClick r:id="rId3"/>
              </a:rPr>
              <a:t>/</a:t>
            </a:r>
            <a:endParaRPr lang="en-US" sz="1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197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524000"/>
            <a:ext cx="8305800" cy="4038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Overview of population-based surveillance systems which can inform </a:t>
            </a:r>
            <a:r>
              <a:rPr lang="en-US" sz="2800" dirty="0"/>
              <a:t>Total Worker Health™ </a:t>
            </a:r>
            <a:r>
              <a:rPr lang="en-US" sz="2800" dirty="0" smtClean="0"/>
              <a:t>initiatives </a:t>
            </a:r>
            <a:r>
              <a:rPr lang="en-US" sz="3000" dirty="0" smtClean="0"/>
              <a:t> </a:t>
            </a:r>
          </a:p>
          <a:p>
            <a:pPr marL="0" indent="0">
              <a:buNone/>
            </a:pPr>
            <a:endParaRPr lang="en-US" sz="1100" dirty="0" smtClean="0"/>
          </a:p>
          <a:p>
            <a:pPr lvl="1"/>
            <a:r>
              <a:rPr lang="en-US" sz="2600" dirty="0" smtClean="0"/>
              <a:t>None of the these systems specifically designed for this task </a:t>
            </a:r>
          </a:p>
          <a:p>
            <a:pPr lvl="1"/>
            <a:r>
              <a:rPr lang="en-US" sz="2600" dirty="0" smtClean="0"/>
              <a:t>Use of multiple data sources can overcome limitations for comprehensive monitoring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2057400" cy="773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191000"/>
            <a:ext cx="1028871" cy="256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96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437428"/>
              </p:ext>
            </p:extLst>
          </p:nvPr>
        </p:nvGraphicFramePr>
        <p:xfrm>
          <a:off x="228600" y="-257175"/>
          <a:ext cx="9067800" cy="859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Document" r:id="rId3" imgW="6540500" imgH="6197600" progId="Word.Document.12">
                  <p:embed/>
                </p:oleObj>
              </mc:Choice>
              <mc:Fallback>
                <p:oleObj name="Document" r:id="rId3" imgW="6540500" imgH="6197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-257175"/>
                        <a:ext cx="9067800" cy="859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152400"/>
            <a:ext cx="123217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88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381000"/>
            <a:ext cx="1379361" cy="6477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008349"/>
              </p:ext>
            </p:extLst>
          </p:nvPr>
        </p:nvGraphicFramePr>
        <p:xfrm>
          <a:off x="228600" y="-304800"/>
          <a:ext cx="9043763" cy="825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Document" r:id="rId4" imgW="6540500" imgH="5918200" progId="Word.Document.12">
                  <p:embed/>
                </p:oleObj>
              </mc:Choice>
              <mc:Fallback>
                <p:oleObj name="Document" r:id="rId4" imgW="6540500" imgH="5918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-304800"/>
                        <a:ext cx="9043763" cy="825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0086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228600"/>
            <a:ext cx="1524000" cy="10795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548077"/>
              </p:ext>
            </p:extLst>
          </p:nvPr>
        </p:nvGraphicFramePr>
        <p:xfrm>
          <a:off x="381000" y="7938"/>
          <a:ext cx="8894763" cy="803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Document" r:id="rId4" imgW="6540500" imgH="5905500" progId="Word.Document.12">
                  <p:embed/>
                </p:oleObj>
              </mc:Choice>
              <mc:Fallback>
                <p:oleObj name="Document" r:id="rId4" imgW="6540500" imgH="5905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7938"/>
                        <a:ext cx="8894763" cy="803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4224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12509</TotalTime>
  <Words>530</Words>
  <Application>Microsoft Macintosh PowerPoint</Application>
  <PresentationFormat>On-screen Show (4:3)</PresentationFormat>
  <Paragraphs>79</Paragraphs>
  <Slides>14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Document</vt:lpstr>
      <vt:lpstr>Total Worker Health Surveillance in the US Workforce</vt:lpstr>
      <vt:lpstr>PowerPoint Presentation</vt:lpstr>
      <vt:lpstr>Behavior Drives Health</vt:lpstr>
      <vt:lpstr>PowerPoint Presentation</vt:lpstr>
      <vt:lpstr>PowerPoint Presentation</vt:lpstr>
      <vt:lpstr>Objective</vt:lpstr>
      <vt:lpstr>PowerPoint Presentation</vt:lpstr>
      <vt:lpstr>PowerPoint Presentation</vt:lpstr>
      <vt:lpstr>PowerPoint Presentation</vt:lpstr>
      <vt:lpstr>PowerPoint Presentation</vt:lpstr>
      <vt:lpstr>Other data sources</vt:lpstr>
      <vt:lpstr>Other data sources</vt:lpstr>
      <vt:lpstr>Conclusions</vt:lpstr>
      <vt:lpstr>Acknowledgements</vt:lpstr>
    </vt:vector>
  </TitlesOfParts>
  <Company>Centers for Disease Control and Prevention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Experience Total Worker Health  live and in-person!</dc:title>
  <dc:creator>Hudson, Heidi L. (CDC/NIOSH/DART)</dc:creator>
  <cp:lastModifiedBy>David Lee</cp:lastModifiedBy>
  <cp:revision>54</cp:revision>
  <dcterms:created xsi:type="dcterms:W3CDTF">2014-07-09T16:55:16Z</dcterms:created>
  <dcterms:modified xsi:type="dcterms:W3CDTF">2014-10-03T19:30:04Z</dcterms:modified>
</cp:coreProperties>
</file>