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1" r:id="rId3"/>
    <p:sldId id="262" r:id="rId4"/>
    <p:sldId id="260" r:id="rId5"/>
    <p:sldId id="283" r:id="rId6"/>
    <p:sldId id="285" r:id="rId7"/>
    <p:sldId id="284" r:id="rId8"/>
    <p:sldId id="288" r:id="rId9"/>
    <p:sldId id="289" r:id="rId10"/>
    <p:sldId id="290" r:id="rId11"/>
    <p:sldId id="291" r:id="rId12"/>
    <p:sldId id="293" r:id="rId13"/>
    <p:sldId id="294" r:id="rId14"/>
    <p:sldId id="297"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01" autoAdjust="0"/>
  </p:normalViewPr>
  <p:slideViewPr>
    <p:cSldViewPr>
      <p:cViewPr varScale="1">
        <p:scale>
          <a:sx n="168" d="100"/>
          <a:sy n="168" d="100"/>
        </p:scale>
        <p:origin x="-2704"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psf\Dropbox\University%20of%20Miami\Research\NIAMS\Papers\AIM%233%20QALYS%20Arthritis%20Workers\Drafts\Figure%201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176589768384"/>
          <c:y val="0.0343113421501924"/>
          <c:w val="0.868510959156421"/>
          <c:h val="0.723248535604055"/>
        </c:manualLayout>
      </c:layout>
      <c:barChart>
        <c:barDir val="bar"/>
        <c:grouping val="clustered"/>
        <c:varyColors val="0"/>
        <c:ser>
          <c:idx val="0"/>
          <c:order val="0"/>
          <c:tx>
            <c:v>Age 25</c:v>
          </c:tx>
          <c:invertIfNegative val="0"/>
          <c:dLbls>
            <c:dLbl>
              <c:idx val="0"/>
              <c:layout/>
              <c:dLblPos val="ctr"/>
              <c:showLegendKey val="0"/>
              <c:showVal val="1"/>
              <c:showCatName val="0"/>
              <c:showSerName val="0"/>
              <c:showPercent val="0"/>
              <c:showBubbleSize val="0"/>
            </c:dLbl>
            <c:dLbl>
              <c:idx val="1"/>
              <c:layout/>
              <c:dLblPos val="ctr"/>
              <c:showLegendKey val="0"/>
              <c:showVal val="1"/>
              <c:showCatName val="0"/>
              <c:showSerName val="0"/>
              <c:showPercent val="0"/>
              <c:showBubbleSize val="0"/>
            </c:dLbl>
            <c:dLbl>
              <c:idx val="2"/>
              <c:layout/>
              <c:dLblPos val="ctr"/>
              <c:showLegendKey val="0"/>
              <c:showVal val="1"/>
              <c:showCatName val="0"/>
              <c:showSerName val="0"/>
              <c:showPercent val="0"/>
              <c:showBubbleSize val="0"/>
            </c:dLbl>
            <c:dLbl>
              <c:idx val="3"/>
              <c:layout/>
              <c:dLblPos val="ctr"/>
              <c:showLegendKey val="0"/>
              <c:showVal val="1"/>
              <c:showCatName val="0"/>
              <c:showSerName val="0"/>
              <c:showPercent val="0"/>
              <c:showBubbleSize val="0"/>
            </c:dLbl>
            <c:showLegendKey val="0"/>
            <c:showVal val="1"/>
            <c:showCatName val="0"/>
            <c:showSerName val="0"/>
            <c:showPercent val="0"/>
            <c:showBubbleSize val="0"/>
            <c:showLeaderLines val="0"/>
          </c:dLbls>
          <c:cat>
            <c:strRef>
              <c:f>Sheet1!$C$21:$F$21</c:f>
              <c:strCache>
                <c:ptCount val="4"/>
                <c:pt idx="0">
                  <c:v>White</c:v>
                </c:pt>
                <c:pt idx="1">
                  <c:v>Service</c:v>
                </c:pt>
                <c:pt idx="2">
                  <c:v>Farm</c:v>
                </c:pt>
                <c:pt idx="3">
                  <c:v>Blue</c:v>
                </c:pt>
              </c:strCache>
            </c:strRef>
          </c:cat>
          <c:val>
            <c:numRef>
              <c:f>Sheet1!$C$10:$F$10</c:f>
              <c:numCache>
                <c:formatCode>General</c:formatCode>
                <c:ptCount val="4"/>
                <c:pt idx="0">
                  <c:v>50.0</c:v>
                </c:pt>
                <c:pt idx="1">
                  <c:v>44.6</c:v>
                </c:pt>
                <c:pt idx="2">
                  <c:v>42.4</c:v>
                </c:pt>
                <c:pt idx="3">
                  <c:v>44.2</c:v>
                </c:pt>
              </c:numCache>
            </c:numRef>
          </c:val>
        </c:ser>
        <c:ser>
          <c:idx val="1"/>
          <c:order val="1"/>
          <c:tx>
            <c:v>Age 25 Arthritis</c:v>
          </c:tx>
          <c:invertIfNegative val="0"/>
          <c:dLbls>
            <c:dLbl>
              <c:idx val="0"/>
              <c:layout/>
              <c:spPr/>
              <c:txPr>
                <a:bodyPr/>
                <a:lstStyle/>
                <a:p>
                  <a:pPr>
                    <a:defRPr/>
                  </a:pPr>
                  <a:endParaRPr lang="en-US"/>
                </a:p>
              </c:txPr>
              <c:dLblPos val="ctr"/>
              <c:showLegendKey val="0"/>
              <c:showVal val="1"/>
              <c:showCatName val="0"/>
              <c:showSerName val="0"/>
              <c:showPercent val="0"/>
              <c:showBubbleSize val="0"/>
            </c:dLbl>
            <c:dLbl>
              <c:idx val="1"/>
              <c:layout/>
              <c:spPr/>
              <c:txPr>
                <a:bodyPr/>
                <a:lstStyle/>
                <a:p>
                  <a:pPr>
                    <a:defRPr/>
                  </a:pPr>
                  <a:endParaRPr lang="en-US"/>
                </a:p>
              </c:txPr>
              <c:dLblPos val="ctr"/>
              <c:showLegendKey val="0"/>
              <c:showVal val="1"/>
              <c:showCatName val="0"/>
              <c:showSerName val="0"/>
              <c:showPercent val="0"/>
              <c:showBubbleSize val="0"/>
            </c:dLbl>
            <c:dLbl>
              <c:idx val="2"/>
              <c:layout/>
              <c:spPr/>
              <c:txPr>
                <a:bodyPr/>
                <a:lstStyle/>
                <a:p>
                  <a:pPr>
                    <a:defRPr/>
                  </a:pPr>
                  <a:endParaRPr lang="en-US"/>
                </a:p>
              </c:txPr>
              <c:dLblPos val="ctr"/>
              <c:showLegendKey val="0"/>
              <c:showVal val="1"/>
              <c:showCatName val="0"/>
              <c:showSerName val="0"/>
              <c:showPercent val="0"/>
              <c:showBubbleSize val="0"/>
            </c:dLbl>
            <c:dLbl>
              <c:idx val="3"/>
              <c:layout/>
              <c:spPr/>
              <c:txPr>
                <a:bodyPr/>
                <a:lstStyle/>
                <a:p>
                  <a:pPr>
                    <a:defRPr/>
                  </a:pPr>
                  <a:endParaRPr lang="en-US"/>
                </a:p>
              </c:txPr>
              <c:dLblPos val="ctr"/>
              <c:showLegendKey val="0"/>
              <c:showVal val="1"/>
              <c:showCatName val="0"/>
              <c:showSerName val="0"/>
              <c:showPercent val="0"/>
              <c:showBubbleSize val="0"/>
            </c:dLbl>
            <c:showLegendKey val="0"/>
            <c:showVal val="0"/>
            <c:showCatName val="0"/>
            <c:showSerName val="0"/>
            <c:showPercent val="0"/>
            <c:showBubbleSize val="0"/>
          </c:dLbls>
          <c:cat>
            <c:strRef>
              <c:f>Sheet1!$C$21:$F$21</c:f>
              <c:strCache>
                <c:ptCount val="4"/>
                <c:pt idx="0">
                  <c:v>White</c:v>
                </c:pt>
                <c:pt idx="1">
                  <c:v>Service</c:v>
                </c:pt>
                <c:pt idx="2">
                  <c:v>Farm</c:v>
                </c:pt>
                <c:pt idx="3">
                  <c:v>Blue</c:v>
                </c:pt>
              </c:strCache>
            </c:strRef>
          </c:cat>
          <c:val>
            <c:numRef>
              <c:f>Sheet1!$C$12:$F$12</c:f>
              <c:numCache>
                <c:formatCode>General</c:formatCode>
                <c:ptCount val="4"/>
                <c:pt idx="0">
                  <c:v>39.1</c:v>
                </c:pt>
                <c:pt idx="1">
                  <c:v>33.80000000000001</c:v>
                </c:pt>
                <c:pt idx="2">
                  <c:v>35.2</c:v>
                </c:pt>
                <c:pt idx="3">
                  <c:v>33.0</c:v>
                </c:pt>
              </c:numCache>
            </c:numRef>
          </c:val>
        </c:ser>
        <c:ser>
          <c:idx val="2"/>
          <c:order val="2"/>
          <c:tx>
            <c:v>Age 65</c:v>
          </c:tx>
          <c:invertIfNegative val="0"/>
          <c:dLbls>
            <c:dLbl>
              <c:idx val="0"/>
              <c:layout/>
              <c:dLblPos val="ctr"/>
              <c:showLegendKey val="0"/>
              <c:showVal val="1"/>
              <c:showCatName val="0"/>
              <c:showSerName val="0"/>
              <c:showPercent val="0"/>
              <c:showBubbleSize val="0"/>
            </c:dLbl>
            <c:dLbl>
              <c:idx val="1"/>
              <c:layout/>
              <c:dLblPos val="ctr"/>
              <c:showLegendKey val="0"/>
              <c:showVal val="1"/>
              <c:showCatName val="0"/>
              <c:showSerName val="0"/>
              <c:showPercent val="0"/>
              <c:showBubbleSize val="0"/>
            </c:dLbl>
            <c:dLbl>
              <c:idx val="2"/>
              <c:layout/>
              <c:dLblPos val="ctr"/>
              <c:showLegendKey val="0"/>
              <c:showVal val="1"/>
              <c:showCatName val="0"/>
              <c:showSerName val="0"/>
              <c:showPercent val="0"/>
              <c:showBubbleSize val="0"/>
            </c:dLbl>
            <c:dLbl>
              <c:idx val="3"/>
              <c:layout/>
              <c:dLblPos val="ctr"/>
              <c:showLegendKey val="0"/>
              <c:showVal val="1"/>
              <c:showCatName val="0"/>
              <c:showSerName val="0"/>
              <c:showPercent val="0"/>
              <c:showBubbleSize val="0"/>
            </c:dLbl>
            <c:showLegendKey val="0"/>
            <c:showVal val="1"/>
            <c:showCatName val="0"/>
            <c:showSerName val="0"/>
            <c:showPercent val="0"/>
            <c:showBubbleSize val="0"/>
            <c:showLeaderLines val="0"/>
          </c:dLbls>
          <c:cat>
            <c:strRef>
              <c:f>Sheet1!$C$21:$F$21</c:f>
              <c:strCache>
                <c:ptCount val="4"/>
                <c:pt idx="0">
                  <c:v>White</c:v>
                </c:pt>
                <c:pt idx="1">
                  <c:v>Service</c:v>
                </c:pt>
                <c:pt idx="2">
                  <c:v>Farm</c:v>
                </c:pt>
                <c:pt idx="3">
                  <c:v>Blue</c:v>
                </c:pt>
              </c:strCache>
            </c:strRef>
          </c:cat>
          <c:val>
            <c:numRef>
              <c:f>Sheet1!$C$18:$F$18</c:f>
              <c:numCache>
                <c:formatCode>General</c:formatCode>
                <c:ptCount val="4"/>
                <c:pt idx="0">
                  <c:v>16.7</c:v>
                </c:pt>
                <c:pt idx="1">
                  <c:v>14.1</c:v>
                </c:pt>
                <c:pt idx="2">
                  <c:v>13.5</c:v>
                </c:pt>
                <c:pt idx="3">
                  <c:v>14.7</c:v>
                </c:pt>
              </c:numCache>
            </c:numRef>
          </c:val>
        </c:ser>
        <c:ser>
          <c:idx val="3"/>
          <c:order val="3"/>
          <c:tx>
            <c:v>Age 65 Arthritis</c:v>
          </c:tx>
          <c:invertIfNegative val="0"/>
          <c:dLbls>
            <c:dLbl>
              <c:idx val="0"/>
              <c:layout/>
              <c:spPr/>
              <c:txPr>
                <a:bodyPr/>
                <a:lstStyle/>
                <a:p>
                  <a:pPr>
                    <a:defRPr/>
                  </a:pPr>
                  <a:endParaRPr lang="en-US"/>
                </a:p>
              </c:txPr>
              <c:dLblPos val="ctr"/>
              <c:showLegendKey val="0"/>
              <c:showVal val="1"/>
              <c:showCatName val="0"/>
              <c:showSerName val="0"/>
              <c:showPercent val="0"/>
              <c:showBubbleSize val="0"/>
            </c:dLbl>
            <c:dLbl>
              <c:idx val="1"/>
              <c:layout/>
              <c:spPr/>
              <c:txPr>
                <a:bodyPr/>
                <a:lstStyle/>
                <a:p>
                  <a:pPr>
                    <a:defRPr/>
                  </a:pPr>
                  <a:endParaRPr lang="en-US"/>
                </a:p>
              </c:txPr>
              <c:dLblPos val="ctr"/>
              <c:showLegendKey val="0"/>
              <c:showVal val="1"/>
              <c:showCatName val="0"/>
              <c:showSerName val="0"/>
              <c:showPercent val="0"/>
              <c:showBubbleSize val="0"/>
            </c:dLbl>
            <c:dLbl>
              <c:idx val="2"/>
              <c:layout/>
              <c:spPr/>
              <c:txPr>
                <a:bodyPr/>
                <a:lstStyle/>
                <a:p>
                  <a:pPr>
                    <a:defRPr/>
                  </a:pPr>
                  <a:endParaRPr lang="en-US"/>
                </a:p>
              </c:txPr>
              <c:dLblPos val="ctr"/>
              <c:showLegendKey val="0"/>
              <c:showVal val="1"/>
              <c:showCatName val="0"/>
              <c:showSerName val="0"/>
              <c:showPercent val="0"/>
              <c:showBubbleSize val="0"/>
            </c:dLbl>
            <c:dLbl>
              <c:idx val="3"/>
              <c:layout/>
              <c:spPr/>
              <c:txPr>
                <a:bodyPr/>
                <a:lstStyle/>
                <a:p>
                  <a:pPr>
                    <a:defRPr/>
                  </a:pPr>
                  <a:endParaRPr lang="en-US"/>
                </a:p>
              </c:txPr>
              <c:dLblPos val="ctr"/>
              <c:showLegendKey val="0"/>
              <c:showVal val="1"/>
              <c:showCatName val="0"/>
              <c:showSerName val="0"/>
              <c:showPercent val="0"/>
              <c:showBubbleSize val="0"/>
            </c:dLbl>
            <c:showLegendKey val="0"/>
            <c:showVal val="0"/>
            <c:showCatName val="0"/>
            <c:showSerName val="0"/>
            <c:showPercent val="0"/>
            <c:showBubbleSize val="0"/>
          </c:dLbls>
          <c:cat>
            <c:strRef>
              <c:f>Sheet1!$C$21:$F$21</c:f>
              <c:strCache>
                <c:ptCount val="4"/>
                <c:pt idx="0">
                  <c:v>White</c:v>
                </c:pt>
                <c:pt idx="1">
                  <c:v>Service</c:v>
                </c:pt>
                <c:pt idx="2">
                  <c:v>Farm</c:v>
                </c:pt>
                <c:pt idx="3">
                  <c:v>Blue</c:v>
                </c:pt>
              </c:strCache>
            </c:strRef>
          </c:cat>
          <c:val>
            <c:numRef>
              <c:f>Sheet1!$C$20:$F$20</c:f>
              <c:numCache>
                <c:formatCode>General</c:formatCode>
                <c:ptCount val="4"/>
                <c:pt idx="0">
                  <c:v>12.6</c:v>
                </c:pt>
                <c:pt idx="1">
                  <c:v>12.3</c:v>
                </c:pt>
                <c:pt idx="2">
                  <c:v>10.5</c:v>
                </c:pt>
                <c:pt idx="3">
                  <c:v>10.9</c:v>
                </c:pt>
              </c:numCache>
            </c:numRef>
          </c:val>
        </c:ser>
        <c:dLbls>
          <c:showLegendKey val="0"/>
          <c:showVal val="0"/>
          <c:showCatName val="0"/>
          <c:showSerName val="0"/>
          <c:showPercent val="0"/>
          <c:showBubbleSize val="0"/>
        </c:dLbls>
        <c:gapWidth val="150"/>
        <c:axId val="463195736"/>
        <c:axId val="971095352"/>
      </c:barChart>
      <c:catAx>
        <c:axId val="463195736"/>
        <c:scaling>
          <c:orientation val="minMax"/>
        </c:scaling>
        <c:delete val="0"/>
        <c:axPos val="l"/>
        <c:numFmt formatCode="General" sourceLinked="1"/>
        <c:majorTickMark val="out"/>
        <c:minorTickMark val="none"/>
        <c:tickLblPos val="nextTo"/>
        <c:txPr>
          <a:bodyPr/>
          <a:lstStyle/>
          <a:p>
            <a:pPr>
              <a:defRPr sz="1800" b="1"/>
            </a:pPr>
            <a:endParaRPr lang="en-US"/>
          </a:p>
        </c:txPr>
        <c:crossAx val="971095352"/>
        <c:crosses val="autoZero"/>
        <c:auto val="1"/>
        <c:lblAlgn val="ctr"/>
        <c:lblOffset val="100"/>
        <c:noMultiLvlLbl val="0"/>
      </c:catAx>
      <c:valAx>
        <c:axId val="971095352"/>
        <c:scaling>
          <c:orientation val="minMax"/>
        </c:scaling>
        <c:delete val="0"/>
        <c:axPos val="b"/>
        <c:majorGridlines/>
        <c:title>
          <c:tx>
            <c:rich>
              <a:bodyPr/>
              <a:lstStyle/>
              <a:p>
                <a:pPr>
                  <a:defRPr sz="2000"/>
                </a:pPr>
                <a:r>
                  <a:rPr lang="en-US" sz="2000"/>
                  <a:t>Incremental QALYs</a:t>
                </a:r>
              </a:p>
            </c:rich>
          </c:tx>
          <c:layout/>
          <c:overlay val="0"/>
        </c:title>
        <c:numFmt formatCode="General" sourceLinked="1"/>
        <c:majorTickMark val="out"/>
        <c:minorTickMark val="none"/>
        <c:tickLblPos val="nextTo"/>
        <c:crossAx val="463195736"/>
        <c:crosses val="autoZero"/>
        <c:crossBetween val="between"/>
      </c:valAx>
    </c:plotArea>
    <c:legend>
      <c:legendPos val="b"/>
      <c:layout/>
      <c:overlay val="0"/>
      <c:txPr>
        <a:bodyPr/>
        <a:lstStyle/>
        <a:p>
          <a:pPr>
            <a:defRPr sz="2000" b="1"/>
          </a:pPr>
          <a:endParaRPr lang="en-US"/>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image" Target="../media/image10.jpeg"/><Relationship Id="rId2" Type="http://schemas.microsoft.com/office/2007/relationships/hdphoto" Target="../media/hdphoto1.wdp"/></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image" Target="../media/image10.jpeg"/><Relationship Id="rId2"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332916-9636-417A-88C6-5A4F129691AE}" type="doc">
      <dgm:prSet loTypeId="urn:microsoft.com/office/officeart/2008/layout/PictureAccentList" loCatId="list" qsTypeId="urn:microsoft.com/office/officeart/2005/8/quickstyle/simple1" qsCatId="simple" csTypeId="urn:microsoft.com/office/officeart/2005/8/colors/accent6_1" csCatId="accent6" phldr="1"/>
      <dgm:spPr/>
      <dgm:t>
        <a:bodyPr/>
        <a:lstStyle/>
        <a:p>
          <a:endParaRPr lang="en-US"/>
        </a:p>
      </dgm:t>
    </dgm:pt>
    <dgm:pt modelId="{FF8D709A-B326-472E-8A30-165E1ABDEA8E}">
      <dgm:prSet phldrT="[Text]"/>
      <dgm:spPr/>
      <dgm:t>
        <a:bodyPr/>
        <a:lstStyle/>
        <a:p>
          <a:r>
            <a:rPr lang="en-US" dirty="0" smtClean="0"/>
            <a:t>3-step process to estimate quality-adjusted life expectancy (QALE) and to calculate incremental QALYs arising from arthritis </a:t>
          </a:r>
          <a:endParaRPr lang="en-US" dirty="0"/>
        </a:p>
      </dgm:t>
    </dgm:pt>
    <dgm:pt modelId="{E1BD1F97-2CC1-4CCC-BCE2-1AB14C7DE3B8}" type="parTrans" cxnId="{04FFACD3-FDE2-4651-A804-8BFE8F4BF19A}">
      <dgm:prSet/>
      <dgm:spPr/>
      <dgm:t>
        <a:bodyPr/>
        <a:lstStyle/>
        <a:p>
          <a:endParaRPr lang="en-US"/>
        </a:p>
      </dgm:t>
    </dgm:pt>
    <dgm:pt modelId="{5D3978B8-D25E-475B-8E93-6DF84945DAA1}" type="sibTrans" cxnId="{04FFACD3-FDE2-4651-A804-8BFE8F4BF19A}">
      <dgm:prSet/>
      <dgm:spPr/>
      <dgm:t>
        <a:bodyPr/>
        <a:lstStyle/>
        <a:p>
          <a:endParaRPr lang="en-US"/>
        </a:p>
      </dgm:t>
    </dgm:pt>
    <dgm:pt modelId="{BB3063A8-548B-4A89-93F4-1E5743B91491}">
      <dgm:prSet phldrT="[Text]"/>
      <dgm:spPr/>
      <dgm:t>
        <a:bodyPr/>
        <a:lstStyle/>
        <a:p>
          <a:r>
            <a:rPr lang="en-US" dirty="0" smtClean="0"/>
            <a:t>Estimate mean EQ-5D scores and mortality probabilities in 1-year age intervals by occupational class. </a:t>
          </a:r>
          <a:endParaRPr lang="en-US" dirty="0"/>
        </a:p>
      </dgm:t>
    </dgm:pt>
    <dgm:pt modelId="{851DF8E7-2913-4CE4-AB16-2F2AF845FE14}" type="parTrans" cxnId="{B1A7A08D-2E3B-4C41-A4AE-A61E61E546C0}">
      <dgm:prSet/>
      <dgm:spPr/>
      <dgm:t>
        <a:bodyPr/>
        <a:lstStyle/>
        <a:p>
          <a:endParaRPr lang="en-US"/>
        </a:p>
      </dgm:t>
    </dgm:pt>
    <dgm:pt modelId="{70454224-BD2F-43A8-87B1-CF58F4CEB0D3}" type="sibTrans" cxnId="{B1A7A08D-2E3B-4C41-A4AE-A61E61E546C0}">
      <dgm:prSet/>
      <dgm:spPr/>
      <dgm:t>
        <a:bodyPr/>
        <a:lstStyle/>
        <a:p>
          <a:endParaRPr lang="en-US"/>
        </a:p>
      </dgm:t>
    </dgm:pt>
    <dgm:pt modelId="{399A1086-E774-47F9-9F48-0170E7857036}">
      <dgm:prSet phldrT="[Text]"/>
      <dgm:spPr/>
      <dgm:t>
        <a:bodyPr/>
        <a:lstStyle/>
        <a:p>
          <a:r>
            <a:rPr lang="en-US" dirty="0" smtClean="0"/>
            <a:t>Used mortality probabilities and these scores to build life tables for each occupational class.</a:t>
          </a:r>
          <a:endParaRPr lang="en-US" dirty="0"/>
        </a:p>
      </dgm:t>
    </dgm:pt>
    <dgm:pt modelId="{74EF2B58-F818-40D7-BEFB-E22D7A5424AD}" type="parTrans" cxnId="{B0F27B89-A802-4FE7-AA9F-17093B31D174}">
      <dgm:prSet/>
      <dgm:spPr/>
      <dgm:t>
        <a:bodyPr/>
        <a:lstStyle/>
        <a:p>
          <a:endParaRPr lang="en-US"/>
        </a:p>
      </dgm:t>
    </dgm:pt>
    <dgm:pt modelId="{4581D74E-87B5-40B1-8F49-95F071B36764}" type="sibTrans" cxnId="{B0F27B89-A802-4FE7-AA9F-17093B31D174}">
      <dgm:prSet/>
      <dgm:spPr/>
      <dgm:t>
        <a:bodyPr/>
        <a:lstStyle/>
        <a:p>
          <a:endParaRPr lang="en-US"/>
        </a:p>
      </dgm:t>
    </dgm:pt>
    <dgm:pt modelId="{26B95499-09BC-4835-88BB-E3A6E69E4C6C}">
      <dgm:prSet/>
      <dgm:spPr/>
      <dgm:t>
        <a:bodyPr/>
        <a:lstStyle/>
        <a:p>
          <a:r>
            <a:rPr lang="en-US" dirty="0" smtClean="0"/>
            <a:t>Subtract QALE by occupational class at different age intervals - difference between QALE values yields the incremental QALYs.</a:t>
          </a:r>
          <a:endParaRPr lang="en-US" dirty="0"/>
        </a:p>
      </dgm:t>
    </dgm:pt>
    <dgm:pt modelId="{E7ACA5E8-08F7-440A-884C-F87694DAED12}" type="parTrans" cxnId="{D5917E31-1CAB-4D3E-931D-6B8558CA4A39}">
      <dgm:prSet/>
      <dgm:spPr/>
      <dgm:t>
        <a:bodyPr/>
        <a:lstStyle/>
        <a:p>
          <a:endParaRPr lang="en-US"/>
        </a:p>
      </dgm:t>
    </dgm:pt>
    <dgm:pt modelId="{55CD339E-61ED-4350-861C-3DF12239CA1F}" type="sibTrans" cxnId="{D5917E31-1CAB-4D3E-931D-6B8558CA4A39}">
      <dgm:prSet/>
      <dgm:spPr/>
      <dgm:t>
        <a:bodyPr/>
        <a:lstStyle/>
        <a:p>
          <a:endParaRPr lang="en-US"/>
        </a:p>
      </dgm:t>
    </dgm:pt>
    <dgm:pt modelId="{16C9573D-64A0-4DA7-A572-757CE80A455A}" type="pres">
      <dgm:prSet presAssocID="{EA332916-9636-417A-88C6-5A4F129691AE}" presName="layout" presStyleCnt="0">
        <dgm:presLayoutVars>
          <dgm:chMax/>
          <dgm:chPref/>
          <dgm:dir/>
          <dgm:animOne val="branch"/>
          <dgm:animLvl val="lvl"/>
          <dgm:resizeHandles/>
        </dgm:presLayoutVars>
      </dgm:prSet>
      <dgm:spPr/>
      <dgm:t>
        <a:bodyPr/>
        <a:lstStyle/>
        <a:p>
          <a:endParaRPr lang="en-US"/>
        </a:p>
      </dgm:t>
    </dgm:pt>
    <dgm:pt modelId="{92832326-6C5E-422A-BFC9-7F520BEA1060}" type="pres">
      <dgm:prSet presAssocID="{FF8D709A-B326-472E-8A30-165E1ABDEA8E}" presName="root" presStyleCnt="0">
        <dgm:presLayoutVars>
          <dgm:chMax/>
          <dgm:chPref val="4"/>
        </dgm:presLayoutVars>
      </dgm:prSet>
      <dgm:spPr/>
    </dgm:pt>
    <dgm:pt modelId="{C38FD029-FCED-4CF9-B1A2-4DBB49E3B9DF}" type="pres">
      <dgm:prSet presAssocID="{FF8D709A-B326-472E-8A30-165E1ABDEA8E}" presName="rootComposite" presStyleCnt="0">
        <dgm:presLayoutVars/>
      </dgm:prSet>
      <dgm:spPr/>
    </dgm:pt>
    <dgm:pt modelId="{FF921E03-413E-4001-B95C-D15D57D7ED02}" type="pres">
      <dgm:prSet presAssocID="{FF8D709A-B326-472E-8A30-165E1ABDEA8E}" presName="rootText" presStyleLbl="node0" presStyleIdx="0" presStyleCnt="1">
        <dgm:presLayoutVars>
          <dgm:chMax/>
          <dgm:chPref val="4"/>
        </dgm:presLayoutVars>
      </dgm:prSet>
      <dgm:spPr/>
      <dgm:t>
        <a:bodyPr/>
        <a:lstStyle/>
        <a:p>
          <a:endParaRPr lang="en-US"/>
        </a:p>
      </dgm:t>
    </dgm:pt>
    <dgm:pt modelId="{8DCEC200-682F-476F-AFB2-209712C36873}" type="pres">
      <dgm:prSet presAssocID="{FF8D709A-B326-472E-8A30-165E1ABDEA8E}" presName="childShape" presStyleCnt="0">
        <dgm:presLayoutVars>
          <dgm:chMax val="0"/>
          <dgm:chPref val="0"/>
        </dgm:presLayoutVars>
      </dgm:prSet>
      <dgm:spPr/>
    </dgm:pt>
    <dgm:pt modelId="{358FE88F-08AA-4793-A298-CC6FC939C8B9}" type="pres">
      <dgm:prSet presAssocID="{BB3063A8-548B-4A89-93F4-1E5743B91491}" presName="childComposite" presStyleCnt="0">
        <dgm:presLayoutVars>
          <dgm:chMax val="0"/>
          <dgm:chPref val="0"/>
        </dgm:presLayoutVars>
      </dgm:prSet>
      <dgm:spPr/>
    </dgm:pt>
    <dgm:pt modelId="{8755818C-00C1-442E-85A4-AE4375F47AF9}" type="pres">
      <dgm:prSet presAssocID="{BB3063A8-548B-4A89-93F4-1E5743B91491}" presName="Image" presStyleLbl="node1" presStyleIdx="0" presStyleCnt="3"/>
      <dgm:spPr>
        <a:blipFill dpi="0" rotWithShape="1">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a:stretch>
            <a:fillRect l="2466" t="14350" r="2466" b="14350"/>
          </a:stretch>
        </a:blipFill>
      </dgm:spPr>
      <dgm:t>
        <a:bodyPr/>
        <a:lstStyle/>
        <a:p>
          <a:endParaRPr lang="en-US"/>
        </a:p>
      </dgm:t>
    </dgm:pt>
    <dgm:pt modelId="{9C2E2BF5-6F9E-4378-916F-4FCB0DCE4A3F}" type="pres">
      <dgm:prSet presAssocID="{BB3063A8-548B-4A89-93F4-1E5743B91491}" presName="childText" presStyleLbl="lnNode1" presStyleIdx="0" presStyleCnt="3">
        <dgm:presLayoutVars>
          <dgm:chMax val="0"/>
          <dgm:chPref val="0"/>
          <dgm:bulletEnabled val="1"/>
        </dgm:presLayoutVars>
      </dgm:prSet>
      <dgm:spPr/>
      <dgm:t>
        <a:bodyPr/>
        <a:lstStyle/>
        <a:p>
          <a:endParaRPr lang="en-US"/>
        </a:p>
      </dgm:t>
    </dgm:pt>
    <dgm:pt modelId="{71B650E6-12D3-4476-8B3C-931A12995C5D}" type="pres">
      <dgm:prSet presAssocID="{399A1086-E774-47F9-9F48-0170E7857036}" presName="childComposite" presStyleCnt="0">
        <dgm:presLayoutVars>
          <dgm:chMax val="0"/>
          <dgm:chPref val="0"/>
        </dgm:presLayoutVars>
      </dgm:prSet>
      <dgm:spPr/>
    </dgm:pt>
    <dgm:pt modelId="{EF3C411F-46B3-463E-8541-726A5A4CE29A}" type="pres">
      <dgm:prSet presAssocID="{399A1086-E774-47F9-9F48-0170E7857036}" presName="Image" presStyleLbl="node1" presStyleIdx="1"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6427" t="14350" r="6427" b="14350"/>
          </a:stretch>
        </a:blipFill>
      </dgm:spPr>
      <dgm:t>
        <a:bodyPr/>
        <a:lstStyle/>
        <a:p>
          <a:endParaRPr lang="en-US"/>
        </a:p>
      </dgm:t>
    </dgm:pt>
    <dgm:pt modelId="{1870678B-6549-4CE3-9D49-A0C992309EE5}" type="pres">
      <dgm:prSet presAssocID="{399A1086-E774-47F9-9F48-0170E7857036}" presName="childText" presStyleLbl="lnNode1" presStyleIdx="1" presStyleCnt="3">
        <dgm:presLayoutVars>
          <dgm:chMax val="0"/>
          <dgm:chPref val="0"/>
          <dgm:bulletEnabled val="1"/>
        </dgm:presLayoutVars>
      </dgm:prSet>
      <dgm:spPr/>
      <dgm:t>
        <a:bodyPr/>
        <a:lstStyle/>
        <a:p>
          <a:endParaRPr lang="en-US"/>
        </a:p>
      </dgm:t>
    </dgm:pt>
    <dgm:pt modelId="{27E1A864-BD75-4798-9AD5-7A6476191BC0}" type="pres">
      <dgm:prSet presAssocID="{26B95499-09BC-4835-88BB-E3A6E69E4C6C}" presName="childComposite" presStyleCnt="0">
        <dgm:presLayoutVars>
          <dgm:chMax val="0"/>
          <dgm:chPref val="0"/>
        </dgm:presLayoutVars>
      </dgm:prSet>
      <dgm:spPr/>
    </dgm:pt>
    <dgm:pt modelId="{5516FEA3-837D-4B31-8F4F-5B454DB29173}" type="pres">
      <dgm:prSet presAssocID="{26B95499-09BC-4835-88BB-E3A6E69E4C6C}" presName="Image" presStyleLbl="nod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C6D6CEA5-F2C5-42C3-ACBD-834D2E635DF2}" type="pres">
      <dgm:prSet presAssocID="{26B95499-09BC-4835-88BB-E3A6E69E4C6C}" presName="childText" presStyleLbl="lnNode1" presStyleIdx="2" presStyleCnt="3">
        <dgm:presLayoutVars>
          <dgm:chMax val="0"/>
          <dgm:chPref val="0"/>
          <dgm:bulletEnabled val="1"/>
        </dgm:presLayoutVars>
      </dgm:prSet>
      <dgm:spPr/>
      <dgm:t>
        <a:bodyPr/>
        <a:lstStyle/>
        <a:p>
          <a:endParaRPr lang="en-US"/>
        </a:p>
      </dgm:t>
    </dgm:pt>
  </dgm:ptLst>
  <dgm:cxnLst>
    <dgm:cxn modelId="{D5917E31-1CAB-4D3E-931D-6B8558CA4A39}" srcId="{FF8D709A-B326-472E-8A30-165E1ABDEA8E}" destId="{26B95499-09BC-4835-88BB-E3A6E69E4C6C}" srcOrd="2" destOrd="0" parTransId="{E7ACA5E8-08F7-440A-884C-F87694DAED12}" sibTransId="{55CD339E-61ED-4350-861C-3DF12239CA1F}"/>
    <dgm:cxn modelId="{B0F27B89-A802-4FE7-AA9F-17093B31D174}" srcId="{FF8D709A-B326-472E-8A30-165E1ABDEA8E}" destId="{399A1086-E774-47F9-9F48-0170E7857036}" srcOrd="1" destOrd="0" parTransId="{74EF2B58-F818-40D7-BEFB-E22D7A5424AD}" sibTransId="{4581D74E-87B5-40B1-8F49-95F071B36764}"/>
    <dgm:cxn modelId="{B1A7A08D-2E3B-4C41-A4AE-A61E61E546C0}" srcId="{FF8D709A-B326-472E-8A30-165E1ABDEA8E}" destId="{BB3063A8-548B-4A89-93F4-1E5743B91491}" srcOrd="0" destOrd="0" parTransId="{851DF8E7-2913-4CE4-AB16-2F2AF845FE14}" sibTransId="{70454224-BD2F-43A8-87B1-CF58F4CEB0D3}"/>
    <dgm:cxn modelId="{2AFD3864-033E-400C-8386-8869B8C3F1D3}" type="presOf" srcId="{399A1086-E774-47F9-9F48-0170E7857036}" destId="{1870678B-6549-4CE3-9D49-A0C992309EE5}" srcOrd="0" destOrd="0" presId="urn:microsoft.com/office/officeart/2008/layout/PictureAccentList"/>
    <dgm:cxn modelId="{1BE626D9-750B-42B1-999A-4104F5870A98}" type="presOf" srcId="{BB3063A8-548B-4A89-93F4-1E5743B91491}" destId="{9C2E2BF5-6F9E-4378-916F-4FCB0DCE4A3F}" srcOrd="0" destOrd="0" presId="urn:microsoft.com/office/officeart/2008/layout/PictureAccentList"/>
    <dgm:cxn modelId="{73027337-0284-4B5E-B1F3-DFAC02FFE784}" type="presOf" srcId="{26B95499-09BC-4835-88BB-E3A6E69E4C6C}" destId="{C6D6CEA5-F2C5-42C3-ACBD-834D2E635DF2}" srcOrd="0" destOrd="0" presId="urn:microsoft.com/office/officeart/2008/layout/PictureAccentList"/>
    <dgm:cxn modelId="{B1BD002F-7160-4DF8-BF60-858D6BDED7A8}" type="presOf" srcId="{EA332916-9636-417A-88C6-5A4F129691AE}" destId="{16C9573D-64A0-4DA7-A572-757CE80A455A}" srcOrd="0" destOrd="0" presId="urn:microsoft.com/office/officeart/2008/layout/PictureAccentList"/>
    <dgm:cxn modelId="{04FFACD3-FDE2-4651-A804-8BFE8F4BF19A}" srcId="{EA332916-9636-417A-88C6-5A4F129691AE}" destId="{FF8D709A-B326-472E-8A30-165E1ABDEA8E}" srcOrd="0" destOrd="0" parTransId="{E1BD1F97-2CC1-4CCC-BCE2-1AB14C7DE3B8}" sibTransId="{5D3978B8-D25E-475B-8E93-6DF84945DAA1}"/>
    <dgm:cxn modelId="{27F5B11C-BA88-48C8-855D-E4F57031F76B}" type="presOf" srcId="{FF8D709A-B326-472E-8A30-165E1ABDEA8E}" destId="{FF921E03-413E-4001-B95C-D15D57D7ED02}" srcOrd="0" destOrd="0" presId="urn:microsoft.com/office/officeart/2008/layout/PictureAccentList"/>
    <dgm:cxn modelId="{E7B04366-92FC-47E6-9F1F-25CAACA3FED3}" type="presParOf" srcId="{16C9573D-64A0-4DA7-A572-757CE80A455A}" destId="{92832326-6C5E-422A-BFC9-7F520BEA1060}" srcOrd="0" destOrd="0" presId="urn:microsoft.com/office/officeart/2008/layout/PictureAccentList"/>
    <dgm:cxn modelId="{AF526289-3E0B-4A00-9FCA-478826BE16EC}" type="presParOf" srcId="{92832326-6C5E-422A-BFC9-7F520BEA1060}" destId="{C38FD029-FCED-4CF9-B1A2-4DBB49E3B9DF}" srcOrd="0" destOrd="0" presId="urn:microsoft.com/office/officeart/2008/layout/PictureAccentList"/>
    <dgm:cxn modelId="{8B8EB454-4DE5-4BFB-BEF5-FF55266F59EB}" type="presParOf" srcId="{C38FD029-FCED-4CF9-B1A2-4DBB49E3B9DF}" destId="{FF921E03-413E-4001-B95C-D15D57D7ED02}" srcOrd="0" destOrd="0" presId="urn:microsoft.com/office/officeart/2008/layout/PictureAccentList"/>
    <dgm:cxn modelId="{D886CAF9-46E4-49F6-A962-DCD50BA6A480}" type="presParOf" srcId="{92832326-6C5E-422A-BFC9-7F520BEA1060}" destId="{8DCEC200-682F-476F-AFB2-209712C36873}" srcOrd="1" destOrd="0" presId="urn:microsoft.com/office/officeart/2008/layout/PictureAccentList"/>
    <dgm:cxn modelId="{FAB2C5D6-AFFB-47A8-9142-5A36169075D6}" type="presParOf" srcId="{8DCEC200-682F-476F-AFB2-209712C36873}" destId="{358FE88F-08AA-4793-A298-CC6FC939C8B9}" srcOrd="0" destOrd="0" presId="urn:microsoft.com/office/officeart/2008/layout/PictureAccentList"/>
    <dgm:cxn modelId="{F180AF1E-1B15-4AD3-86FA-313C88A98F6C}" type="presParOf" srcId="{358FE88F-08AA-4793-A298-CC6FC939C8B9}" destId="{8755818C-00C1-442E-85A4-AE4375F47AF9}" srcOrd="0" destOrd="0" presId="urn:microsoft.com/office/officeart/2008/layout/PictureAccentList"/>
    <dgm:cxn modelId="{6ADEF29B-1C00-4463-A31F-3002EF02CDFC}" type="presParOf" srcId="{358FE88F-08AA-4793-A298-CC6FC939C8B9}" destId="{9C2E2BF5-6F9E-4378-916F-4FCB0DCE4A3F}" srcOrd="1" destOrd="0" presId="urn:microsoft.com/office/officeart/2008/layout/PictureAccentList"/>
    <dgm:cxn modelId="{F1656E77-A75E-4EEA-8244-10374FCDA5C8}" type="presParOf" srcId="{8DCEC200-682F-476F-AFB2-209712C36873}" destId="{71B650E6-12D3-4476-8B3C-931A12995C5D}" srcOrd="1" destOrd="0" presId="urn:microsoft.com/office/officeart/2008/layout/PictureAccentList"/>
    <dgm:cxn modelId="{4A17082F-57D3-4B7B-AC6F-BD7CFED0F967}" type="presParOf" srcId="{71B650E6-12D3-4476-8B3C-931A12995C5D}" destId="{EF3C411F-46B3-463E-8541-726A5A4CE29A}" srcOrd="0" destOrd="0" presId="urn:microsoft.com/office/officeart/2008/layout/PictureAccentList"/>
    <dgm:cxn modelId="{1A8414F2-8999-401A-B427-BBF3722F0096}" type="presParOf" srcId="{71B650E6-12D3-4476-8B3C-931A12995C5D}" destId="{1870678B-6549-4CE3-9D49-A0C992309EE5}" srcOrd="1" destOrd="0" presId="urn:microsoft.com/office/officeart/2008/layout/PictureAccentList"/>
    <dgm:cxn modelId="{598B20F6-4175-491C-B2E7-465F1F24D7C2}" type="presParOf" srcId="{8DCEC200-682F-476F-AFB2-209712C36873}" destId="{27E1A864-BD75-4798-9AD5-7A6476191BC0}" srcOrd="2" destOrd="0" presId="urn:microsoft.com/office/officeart/2008/layout/PictureAccentList"/>
    <dgm:cxn modelId="{F7C60C9D-E4D7-41CA-9EA0-C11927FDB5E9}" type="presParOf" srcId="{27E1A864-BD75-4798-9AD5-7A6476191BC0}" destId="{5516FEA3-837D-4B31-8F4F-5B454DB29173}" srcOrd="0" destOrd="0" presId="urn:microsoft.com/office/officeart/2008/layout/PictureAccentList"/>
    <dgm:cxn modelId="{1CD01ACC-7DB6-44D8-A441-6083EB529DE6}" type="presParOf" srcId="{27E1A864-BD75-4798-9AD5-7A6476191BC0}" destId="{C6D6CEA5-F2C5-42C3-ACBD-834D2E635DF2}"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21E03-413E-4001-B95C-D15D57D7ED02}">
      <dsp:nvSpPr>
        <dsp:cNvPr id="0" name=""/>
        <dsp:cNvSpPr/>
      </dsp:nvSpPr>
      <dsp:spPr>
        <a:xfrm>
          <a:off x="390152" y="1919"/>
          <a:ext cx="7373094" cy="115419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3-step process to estimate quality-adjusted life expectancy (QALE) and to calculate incremental QALYs arising from arthritis </a:t>
          </a:r>
          <a:endParaRPr lang="en-US" sz="2400" kern="1200" dirty="0"/>
        </a:p>
      </dsp:txBody>
      <dsp:txXfrm>
        <a:off x="423957" y="35724"/>
        <a:ext cx="7305484" cy="1086589"/>
      </dsp:txXfrm>
    </dsp:sp>
    <dsp:sp modelId="{8755818C-00C1-442E-85A4-AE4375F47AF9}">
      <dsp:nvSpPr>
        <dsp:cNvPr id="0" name=""/>
        <dsp:cNvSpPr/>
      </dsp:nvSpPr>
      <dsp:spPr>
        <a:xfrm>
          <a:off x="390152" y="1363874"/>
          <a:ext cx="1154199" cy="1154199"/>
        </a:xfrm>
        <a:prstGeom prst="roundRect">
          <a:avLst>
            <a:gd name="adj" fmla="val 16670"/>
          </a:avLst>
        </a:prstGeom>
        <a:blipFill dpi="0" rotWithShape="1">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a:stretch>
            <a:fillRect l="2466" t="14350" r="2466" b="14350"/>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2E2BF5-6F9E-4378-916F-4FCB0DCE4A3F}">
      <dsp:nvSpPr>
        <dsp:cNvPr id="0" name=""/>
        <dsp:cNvSpPr/>
      </dsp:nvSpPr>
      <dsp:spPr>
        <a:xfrm>
          <a:off x="1613604" y="1363874"/>
          <a:ext cx="6149642" cy="1154199"/>
        </a:xfrm>
        <a:prstGeom prst="roundRect">
          <a:avLst>
            <a:gd name="adj" fmla="val 1667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Estimate mean EQ-5D scores and mortality probabilities in 1-year age intervals by occupational class. </a:t>
          </a:r>
          <a:endParaRPr lang="en-US" sz="1800" kern="1200" dirty="0"/>
        </a:p>
      </dsp:txBody>
      <dsp:txXfrm>
        <a:off x="1669957" y="1420227"/>
        <a:ext cx="6036936" cy="1041493"/>
      </dsp:txXfrm>
    </dsp:sp>
    <dsp:sp modelId="{EF3C411F-46B3-463E-8541-726A5A4CE29A}">
      <dsp:nvSpPr>
        <dsp:cNvPr id="0" name=""/>
        <dsp:cNvSpPr/>
      </dsp:nvSpPr>
      <dsp:spPr>
        <a:xfrm>
          <a:off x="390152" y="2656577"/>
          <a:ext cx="1154199" cy="1154199"/>
        </a:xfrm>
        <a:prstGeom prst="roundRect">
          <a:avLst>
            <a:gd name="adj" fmla="val 1667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6427" t="14350" r="6427" b="14350"/>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70678B-6549-4CE3-9D49-A0C992309EE5}">
      <dsp:nvSpPr>
        <dsp:cNvPr id="0" name=""/>
        <dsp:cNvSpPr/>
      </dsp:nvSpPr>
      <dsp:spPr>
        <a:xfrm>
          <a:off x="1613604" y="2656577"/>
          <a:ext cx="6149642" cy="1154199"/>
        </a:xfrm>
        <a:prstGeom prst="roundRect">
          <a:avLst>
            <a:gd name="adj" fmla="val 1667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Used mortality probabilities and these scores to build life tables for each occupational class.</a:t>
          </a:r>
          <a:endParaRPr lang="en-US" sz="1800" kern="1200" dirty="0"/>
        </a:p>
      </dsp:txBody>
      <dsp:txXfrm>
        <a:off x="1669957" y="2712930"/>
        <a:ext cx="6036936" cy="1041493"/>
      </dsp:txXfrm>
    </dsp:sp>
    <dsp:sp modelId="{5516FEA3-837D-4B31-8F4F-5B454DB29173}">
      <dsp:nvSpPr>
        <dsp:cNvPr id="0" name=""/>
        <dsp:cNvSpPr/>
      </dsp:nvSpPr>
      <dsp:spPr>
        <a:xfrm>
          <a:off x="390152" y="3949281"/>
          <a:ext cx="1154199" cy="1154199"/>
        </a:xfrm>
        <a:prstGeom prst="roundRect">
          <a:avLst>
            <a:gd name="adj" fmla="val 166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6CEA5-F2C5-42C3-ACBD-834D2E635DF2}">
      <dsp:nvSpPr>
        <dsp:cNvPr id="0" name=""/>
        <dsp:cNvSpPr/>
      </dsp:nvSpPr>
      <dsp:spPr>
        <a:xfrm>
          <a:off x="1613604" y="3949281"/>
          <a:ext cx="6149642" cy="1154199"/>
        </a:xfrm>
        <a:prstGeom prst="roundRect">
          <a:avLst>
            <a:gd name="adj" fmla="val 1667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Subtract QALE by occupational class at different age intervals - difference between QALE values yields the incremental QALYs.</a:t>
          </a:r>
          <a:endParaRPr lang="en-US" sz="1800" kern="1200" dirty="0"/>
        </a:p>
      </dsp:txBody>
      <dsp:txXfrm>
        <a:off x="1669957" y="4005634"/>
        <a:ext cx="6036936" cy="1041493"/>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BA979-1E8A-4A52-9829-DF9C21381DAD}" type="datetimeFigureOut">
              <a:rPr lang="en-US" smtClean="0"/>
              <a:t>10/3/14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205AD3-506F-45F0-BA52-4EBC8608532D}" type="slidenum">
              <a:rPr lang="en-US" smtClean="0"/>
              <a:t>‹#›</a:t>
            </a:fld>
            <a:endParaRPr lang="en-US"/>
          </a:p>
        </p:txBody>
      </p:sp>
    </p:spTree>
    <p:extLst>
      <p:ext uri="{BB962C8B-B14F-4D97-AF65-F5344CB8AC3E}">
        <p14:creationId xmlns:p14="http://schemas.microsoft.com/office/powerpoint/2010/main" val="229403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ncbi.nlm.nih.gov/pmc/articles/PMC3154222/figure/fig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3A6DD-A1F0-4729-91BA-47FEEEB1D1C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6130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Overall, workers with arthritis reported EQ-5D scores that were lower (0.69; 95% confidence interval [CI] = 0.67, 0.70) than those of workers without arthritis (0.88; 95% CI = 0.87, 0.89). In all cases, we found that white-collar workers with arthritis suffered considerably less overall morbidity (relative to those without arthritis) than did other workers. For instance, whereas white-collar workers with arthritis realized a 10% drop in their EQ-5D score (from 0.84 to 0.72), service workers realized more than a 20% drop in their EQ-5D score (0.88 to 0.64).</a:t>
            </a:r>
            <a:endParaRPr lang="en-US" dirty="0"/>
          </a:p>
        </p:txBody>
      </p:sp>
      <p:sp>
        <p:nvSpPr>
          <p:cNvPr id="4" name="Slide Number Placeholder 3"/>
          <p:cNvSpPr>
            <a:spLocks noGrp="1"/>
          </p:cNvSpPr>
          <p:nvPr>
            <p:ph type="sldNum" sz="quarter" idx="10"/>
          </p:nvPr>
        </p:nvSpPr>
        <p:spPr/>
        <p:txBody>
          <a:bodyPr/>
          <a:lstStyle/>
          <a:p>
            <a:fld id="{D6205AD3-506F-45F0-BA52-4EBC8608532D}" type="slidenum">
              <a:rPr lang="en-US" smtClean="0"/>
              <a:t>12</a:t>
            </a:fld>
            <a:endParaRPr lang="en-US"/>
          </a:p>
        </p:txBody>
      </p:sp>
    </p:spTree>
    <p:extLst>
      <p:ext uri="{BB962C8B-B14F-4D97-AF65-F5344CB8AC3E}">
        <p14:creationId xmlns:p14="http://schemas.microsoft.com/office/powerpoint/2010/main" val="168519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Although morbidity provides much of the story, it is also informative to explore the remaining healthy life expectancy at age 65 years, or QALE. This is a measure of the quality time remaining for workers of different occupational classes. </a:t>
            </a:r>
            <a:r>
              <a:rPr lang="en-US" sz="1200" b="0" i="0" kern="1200" dirty="0" smtClean="0">
                <a:solidFill>
                  <a:schemeClr val="tx1"/>
                </a:solidFill>
                <a:effectLst/>
                <a:latin typeface="+mn-lt"/>
                <a:ea typeface="+mn-ea"/>
                <a:cs typeface="+mn-cs"/>
                <a:hlinkClick r:id="rId3"/>
              </a:rPr>
              <a:t>Figure 1</a:t>
            </a:r>
            <a:r>
              <a:rPr lang="en-US" sz="1200" b="0" i="0" kern="1200" dirty="0" smtClean="0">
                <a:solidFill>
                  <a:schemeClr val="tx1"/>
                </a:solidFill>
                <a:effectLst/>
                <a:latin typeface="+mn-lt"/>
                <a:ea typeface="+mn-ea"/>
                <a:cs typeface="+mn-cs"/>
              </a:rPr>
              <a:t> presents the QALE remaining among white-collar, service, farm, and blue-collar workers with arthritis at 2 different ages: 25 and 65 years. At age 25 years, blue-collar workers without arthritis can expect to live 44 years of perfect health over their remaining life, and white-collar workers without arthritis can expect to live 50. Among those with arthritis, QALE is 33 and 39 respectively. Said another way, if 25-year-old white collar workers without arthritis represent the ideal standard, then 25-year-old blue collar workers suffer the equivalent of 17 years of perfect health lost. At age 65 years, white-collar workers with arthritis who remain in the workforce can expect to lose just 4 QALYs relative to those without arthritis, whereas blue-collar workers lose nearly 6 of their remaining years of perfect health measured in QALYs.</a:t>
            </a:r>
            <a:endParaRPr lang="en-US" dirty="0"/>
          </a:p>
        </p:txBody>
      </p:sp>
      <p:sp>
        <p:nvSpPr>
          <p:cNvPr id="4" name="Slide Number Placeholder 3"/>
          <p:cNvSpPr>
            <a:spLocks noGrp="1"/>
          </p:cNvSpPr>
          <p:nvPr>
            <p:ph type="sldNum" sz="quarter" idx="10"/>
          </p:nvPr>
        </p:nvSpPr>
        <p:spPr/>
        <p:txBody>
          <a:bodyPr/>
          <a:lstStyle/>
          <a:p>
            <a:fld id="{D6205AD3-506F-45F0-BA52-4EBC8608532D}" type="slidenum">
              <a:rPr lang="en-US" smtClean="0"/>
              <a:t>13</a:t>
            </a:fld>
            <a:endParaRPr lang="en-US"/>
          </a:p>
        </p:txBody>
      </p:sp>
    </p:spTree>
    <p:extLst>
      <p:ext uri="{BB962C8B-B14F-4D97-AF65-F5344CB8AC3E}">
        <p14:creationId xmlns:p14="http://schemas.microsoft.com/office/powerpoint/2010/main" val="261538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A693DF-A4A3-460C-A059-EC4DB9CC4C95}" type="datetime1">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AD07-AAEA-4BCA-91B4-A1C82DAD7D7F}" type="slidenum">
              <a:rPr lang="en-US" smtClean="0"/>
              <a:t>‹#›</a:t>
            </a:fld>
            <a:endParaRPr lang="en-US"/>
          </a:p>
        </p:txBody>
      </p:sp>
    </p:spTree>
    <p:extLst>
      <p:ext uri="{BB962C8B-B14F-4D97-AF65-F5344CB8AC3E}">
        <p14:creationId xmlns:p14="http://schemas.microsoft.com/office/powerpoint/2010/main" val="372561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9D18B-AF7D-4AEF-BAF6-E8322AD1DE4A}" type="datetime1">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AD07-AAEA-4BCA-91B4-A1C82DAD7D7F}" type="slidenum">
              <a:rPr lang="en-US" smtClean="0"/>
              <a:t>‹#›</a:t>
            </a:fld>
            <a:endParaRPr lang="en-US"/>
          </a:p>
        </p:txBody>
      </p:sp>
    </p:spTree>
    <p:extLst>
      <p:ext uri="{BB962C8B-B14F-4D97-AF65-F5344CB8AC3E}">
        <p14:creationId xmlns:p14="http://schemas.microsoft.com/office/powerpoint/2010/main" val="9475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3DE2F-6980-484B-8E5F-02EF314A8A18}" type="datetime1">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AD07-AAEA-4BCA-91B4-A1C82DAD7D7F}" type="slidenum">
              <a:rPr lang="en-US" smtClean="0"/>
              <a:t>‹#›</a:t>
            </a:fld>
            <a:endParaRPr lang="en-US"/>
          </a:p>
        </p:txBody>
      </p:sp>
    </p:spTree>
    <p:extLst>
      <p:ext uri="{BB962C8B-B14F-4D97-AF65-F5344CB8AC3E}">
        <p14:creationId xmlns:p14="http://schemas.microsoft.com/office/powerpoint/2010/main" val="415857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CD535-AEC1-4791-8069-4C2AB4883F34}" type="datetime1">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AD07-AAEA-4BCA-91B4-A1C82DAD7D7F}" type="slidenum">
              <a:rPr lang="en-US" smtClean="0"/>
              <a:t>‹#›</a:t>
            </a:fld>
            <a:endParaRPr lang="en-US"/>
          </a:p>
        </p:txBody>
      </p:sp>
    </p:spTree>
    <p:extLst>
      <p:ext uri="{BB962C8B-B14F-4D97-AF65-F5344CB8AC3E}">
        <p14:creationId xmlns:p14="http://schemas.microsoft.com/office/powerpoint/2010/main" val="412659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469ED-46A7-4310-9524-14D282B89D99}" type="datetime1">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AD07-AAEA-4BCA-91B4-A1C82DAD7D7F}" type="slidenum">
              <a:rPr lang="en-US" smtClean="0"/>
              <a:t>‹#›</a:t>
            </a:fld>
            <a:endParaRPr lang="en-US"/>
          </a:p>
        </p:txBody>
      </p:sp>
    </p:spTree>
    <p:extLst>
      <p:ext uri="{BB962C8B-B14F-4D97-AF65-F5344CB8AC3E}">
        <p14:creationId xmlns:p14="http://schemas.microsoft.com/office/powerpoint/2010/main" val="110758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D930C6-A3B6-408C-A6FB-962D3161EB50}" type="datetime1">
              <a:rPr lang="en-US" smtClean="0"/>
              <a:t>10/3/14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4AD07-AAEA-4BCA-91B4-A1C82DAD7D7F}" type="slidenum">
              <a:rPr lang="en-US" smtClean="0"/>
              <a:t>‹#›</a:t>
            </a:fld>
            <a:endParaRPr lang="en-US"/>
          </a:p>
        </p:txBody>
      </p:sp>
    </p:spTree>
    <p:extLst>
      <p:ext uri="{BB962C8B-B14F-4D97-AF65-F5344CB8AC3E}">
        <p14:creationId xmlns:p14="http://schemas.microsoft.com/office/powerpoint/2010/main" val="351757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45274A-0F7A-4F19-B5F7-9593EF6B3E44}" type="datetime1">
              <a:rPr lang="en-US" smtClean="0"/>
              <a:t>10/3/14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4AD07-AAEA-4BCA-91B4-A1C82DAD7D7F}" type="slidenum">
              <a:rPr lang="en-US" smtClean="0"/>
              <a:t>‹#›</a:t>
            </a:fld>
            <a:endParaRPr lang="en-US"/>
          </a:p>
        </p:txBody>
      </p:sp>
    </p:spTree>
    <p:extLst>
      <p:ext uri="{BB962C8B-B14F-4D97-AF65-F5344CB8AC3E}">
        <p14:creationId xmlns:p14="http://schemas.microsoft.com/office/powerpoint/2010/main" val="80840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2C8F9D-058B-416A-BB54-CE4AE642631F}" type="datetime1">
              <a:rPr lang="en-US" smtClean="0"/>
              <a:t>10/3/14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4AD07-AAEA-4BCA-91B4-A1C82DAD7D7F}" type="slidenum">
              <a:rPr lang="en-US" smtClean="0"/>
              <a:t>‹#›</a:t>
            </a:fld>
            <a:endParaRPr lang="en-US"/>
          </a:p>
        </p:txBody>
      </p:sp>
    </p:spTree>
    <p:extLst>
      <p:ext uri="{BB962C8B-B14F-4D97-AF65-F5344CB8AC3E}">
        <p14:creationId xmlns:p14="http://schemas.microsoft.com/office/powerpoint/2010/main" val="426430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B1F63-5F26-4B96-9889-FCBA198CF685}" type="datetime1">
              <a:rPr lang="en-US" smtClean="0"/>
              <a:t>10/3/14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4AD07-AAEA-4BCA-91B4-A1C82DAD7D7F}" type="slidenum">
              <a:rPr lang="en-US" smtClean="0"/>
              <a:t>‹#›</a:t>
            </a:fld>
            <a:endParaRPr lang="en-US"/>
          </a:p>
        </p:txBody>
      </p:sp>
    </p:spTree>
    <p:extLst>
      <p:ext uri="{BB962C8B-B14F-4D97-AF65-F5344CB8AC3E}">
        <p14:creationId xmlns:p14="http://schemas.microsoft.com/office/powerpoint/2010/main" val="352010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BABF2B-8069-4C76-A704-FFB632908B7C}" type="datetime1">
              <a:rPr lang="en-US" smtClean="0"/>
              <a:t>10/3/14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4AD07-AAEA-4BCA-91B4-A1C82DAD7D7F}" type="slidenum">
              <a:rPr lang="en-US" smtClean="0"/>
              <a:t>‹#›</a:t>
            </a:fld>
            <a:endParaRPr lang="en-US"/>
          </a:p>
        </p:txBody>
      </p:sp>
    </p:spTree>
    <p:extLst>
      <p:ext uri="{BB962C8B-B14F-4D97-AF65-F5344CB8AC3E}">
        <p14:creationId xmlns:p14="http://schemas.microsoft.com/office/powerpoint/2010/main" val="42974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35ACD8-639F-4EAC-87D5-20B4EF379B24}" type="datetime1">
              <a:rPr lang="en-US" smtClean="0"/>
              <a:t>10/3/14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4AD07-AAEA-4BCA-91B4-A1C82DAD7D7F}" type="slidenum">
              <a:rPr lang="en-US" smtClean="0"/>
              <a:t>‹#›</a:t>
            </a:fld>
            <a:endParaRPr lang="en-US"/>
          </a:p>
        </p:txBody>
      </p:sp>
    </p:spTree>
    <p:extLst>
      <p:ext uri="{BB962C8B-B14F-4D97-AF65-F5344CB8AC3E}">
        <p14:creationId xmlns:p14="http://schemas.microsoft.com/office/powerpoint/2010/main" val="15753435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B524A-0C8D-4A16-9DB9-DA02B8E9B86C}" type="datetime1">
              <a:rPr lang="en-US" smtClean="0"/>
              <a:t>10/3/14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4AD07-AAEA-4BCA-91B4-A1C82DAD7D7F}" type="slidenum">
              <a:rPr lang="en-US" smtClean="0"/>
              <a:t>‹#›</a:t>
            </a:fld>
            <a:endParaRPr lang="en-US"/>
          </a:p>
        </p:txBody>
      </p:sp>
    </p:spTree>
    <p:extLst>
      <p:ext uri="{BB962C8B-B14F-4D97-AF65-F5344CB8AC3E}">
        <p14:creationId xmlns:p14="http://schemas.microsoft.com/office/powerpoint/2010/main" val="143815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jpg"/><Relationship Id="rId5" Type="http://schemas.openxmlformats.org/officeDocument/2006/relationships/image" Target="../media/image22.png"/><Relationship Id="rId6" Type="http://schemas.openxmlformats.org/officeDocument/2006/relationships/hyperlink" Target="mailto:acaban@med.miami.edu" TargetMode="External"/><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1.wdp"/><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600" dirty="0"/>
              <a:t>Multi-Survey Linkage for the Calculation of Occupation-Specific </a:t>
            </a:r>
            <a:r>
              <a:rPr lang="en-US" sz="3600" dirty="0">
                <a:solidFill>
                  <a:schemeClr val="accent6">
                    <a:lumMod val="75000"/>
                  </a:schemeClr>
                </a:solidFill>
              </a:rPr>
              <a:t>Q</a:t>
            </a:r>
            <a:r>
              <a:rPr lang="en-US" sz="3600" dirty="0"/>
              <a:t>uality-</a:t>
            </a:r>
            <a:r>
              <a:rPr lang="en-US" sz="3600" dirty="0">
                <a:solidFill>
                  <a:schemeClr val="accent6">
                    <a:lumMod val="75000"/>
                  </a:schemeClr>
                </a:solidFill>
              </a:rPr>
              <a:t>A</a:t>
            </a:r>
            <a:r>
              <a:rPr lang="en-US" sz="3600" dirty="0"/>
              <a:t>djusted </a:t>
            </a:r>
            <a:r>
              <a:rPr lang="en-US" sz="3600" dirty="0">
                <a:solidFill>
                  <a:schemeClr val="accent6">
                    <a:lumMod val="75000"/>
                  </a:schemeClr>
                </a:solidFill>
              </a:rPr>
              <a:t>L</a:t>
            </a:r>
            <a:r>
              <a:rPr lang="en-US" sz="3600" dirty="0"/>
              <a:t>ife </a:t>
            </a:r>
            <a:r>
              <a:rPr lang="en-US" sz="3600" dirty="0">
                <a:solidFill>
                  <a:schemeClr val="accent6">
                    <a:lumMod val="75000"/>
                  </a:schemeClr>
                </a:solidFill>
              </a:rPr>
              <a:t>Y</a:t>
            </a:r>
            <a:r>
              <a:rPr lang="en-US" sz="3600" dirty="0"/>
              <a:t>ears (</a:t>
            </a:r>
            <a:r>
              <a:rPr lang="en-US" sz="3600" dirty="0">
                <a:solidFill>
                  <a:schemeClr val="accent6">
                    <a:lumMod val="75000"/>
                  </a:schemeClr>
                </a:solidFill>
              </a:rPr>
              <a:t>QALY</a:t>
            </a:r>
            <a:r>
              <a:rPr lang="en-US" sz="3600" dirty="0"/>
              <a:t>s) in the US Workforce</a:t>
            </a:r>
          </a:p>
        </p:txBody>
      </p:sp>
      <p:pic>
        <p:nvPicPr>
          <p:cNvPr id="1026" name="Picture 2" descr="C:\Users\cvv2\AppData\Local\Microsoft\Windows\Temporary Internet Files\Content.Outlook\L7WURC1A\HEAD_TWH2014.jpg"/>
          <p:cNvPicPr>
            <a:picLocks noChangeAspect="1" noChangeArrowheads="1"/>
          </p:cNvPicPr>
          <p:nvPr/>
        </p:nvPicPr>
        <p:blipFill rotWithShape="1">
          <a:blip r:embed="rId3">
            <a:extLst>
              <a:ext uri="{28A0092B-C50C-407E-A947-70E740481C1C}">
                <a14:useLocalDpi xmlns:a14="http://schemas.microsoft.com/office/drawing/2010/main" val="0"/>
              </a:ext>
            </a:extLst>
          </a:blip>
          <a:srcRect b="30864"/>
          <a:stretch/>
        </p:blipFill>
        <p:spPr bwMode="auto">
          <a:xfrm>
            <a:off x="18031" y="4724400"/>
            <a:ext cx="90424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5601" y="2590800"/>
            <a:ext cx="9149601" cy="914400"/>
          </a:xfrm>
        </p:spPr>
        <p:txBody>
          <a:bodyPr>
            <a:normAutofit/>
          </a:bodyPr>
          <a:lstStyle/>
          <a:p>
            <a:pPr marL="0" indent="0" algn="ctr">
              <a:buNone/>
            </a:pPr>
            <a:r>
              <a:rPr lang="en-US" sz="2800" dirty="0" smtClean="0"/>
              <a:t>Alberto J. Caban-Martinez, DO, PhD, MPH</a:t>
            </a:r>
            <a:endParaRPr lang="en-US" sz="2800" dirty="0"/>
          </a:p>
          <a:p>
            <a:pPr marL="0" indent="0">
              <a:buNone/>
            </a:pPr>
            <a:endParaRPr lang="en-US" dirty="0"/>
          </a:p>
        </p:txBody>
      </p:sp>
      <p:sp>
        <p:nvSpPr>
          <p:cNvPr id="5" name="TextBox 4"/>
          <p:cNvSpPr txBox="1"/>
          <p:nvPr/>
        </p:nvSpPr>
        <p:spPr>
          <a:xfrm>
            <a:off x="153087" y="3962400"/>
            <a:ext cx="8990913" cy="677108"/>
          </a:xfrm>
          <a:prstGeom prst="rect">
            <a:avLst/>
          </a:prstGeom>
          <a:noFill/>
        </p:spPr>
        <p:txBody>
          <a:bodyPr wrap="none" rtlCol="0">
            <a:spAutoFit/>
          </a:bodyPr>
          <a:lstStyle/>
          <a:p>
            <a:r>
              <a:rPr lang="en-US" sz="2000" dirty="0" smtClean="0"/>
              <a:t>University </a:t>
            </a:r>
            <a:r>
              <a:rPr lang="en-US" sz="2000" dirty="0"/>
              <a:t>of Miami Miller School of Medicine, Department of Public Health Sciences</a:t>
            </a:r>
          </a:p>
          <a:p>
            <a:endParaRPr lang="en-US" dirty="0"/>
          </a:p>
        </p:txBody>
      </p:sp>
      <p:pic>
        <p:nvPicPr>
          <p:cNvPr id="6" name="Picture 5" descr="nioshtoplogo.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1" y="358140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AFE4AD07-AAEA-4BCA-91B4-A1C82DAD7D7F}" type="slidenum">
              <a:rPr lang="en-US" smtClean="0"/>
              <a:t>1</a:t>
            </a:fld>
            <a:endParaRPr lang="en-US"/>
          </a:p>
        </p:txBody>
      </p:sp>
    </p:spTree>
    <p:extLst>
      <p:ext uri="{BB962C8B-B14F-4D97-AF65-F5344CB8AC3E}">
        <p14:creationId xmlns:p14="http://schemas.microsoft.com/office/powerpoint/2010/main" val="6555239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6">
                    <a:lumMod val="75000"/>
                  </a:schemeClr>
                </a:solidFill>
              </a:rPr>
              <a:t>Estimating </a:t>
            </a:r>
            <a:r>
              <a:rPr lang="en-US" b="1" dirty="0" smtClean="0">
                <a:solidFill>
                  <a:schemeClr val="accent6">
                    <a:lumMod val="75000"/>
                  </a:schemeClr>
                </a:solidFill>
              </a:rPr>
              <a:t>Probability </a:t>
            </a:r>
            <a:r>
              <a:rPr lang="en-US" b="1" dirty="0">
                <a:solidFill>
                  <a:schemeClr val="accent6">
                    <a:lumMod val="75000"/>
                  </a:schemeClr>
                </a:solidFill>
              </a:rPr>
              <a:t>of D</a:t>
            </a:r>
            <a:r>
              <a:rPr lang="en-US" b="1" dirty="0" smtClean="0">
                <a:solidFill>
                  <a:schemeClr val="accent6">
                    <a:lumMod val="75000"/>
                  </a:schemeClr>
                </a:solidFill>
              </a:rPr>
              <a:t>eath</a:t>
            </a:r>
            <a:endParaRPr lang="en-US" dirty="0">
              <a:solidFill>
                <a:schemeClr val="accent6">
                  <a:lumMod val="75000"/>
                </a:schemeClr>
              </a:solidFill>
            </a:endParaRPr>
          </a:p>
        </p:txBody>
      </p:sp>
      <p:sp>
        <p:nvSpPr>
          <p:cNvPr id="3" name="Content Placeholder 2"/>
          <p:cNvSpPr>
            <a:spLocks noGrp="1"/>
          </p:cNvSpPr>
          <p:nvPr>
            <p:ph idx="1"/>
          </p:nvPr>
        </p:nvSpPr>
        <p:spPr>
          <a:xfrm>
            <a:off x="457200" y="1600200"/>
            <a:ext cx="8305800" cy="3657600"/>
          </a:xfrm>
        </p:spPr>
        <p:txBody>
          <a:bodyPr>
            <a:normAutofit fontScale="70000" lnSpcReduction="20000"/>
          </a:bodyPr>
          <a:lstStyle/>
          <a:p>
            <a:r>
              <a:rPr lang="en-US" dirty="0" smtClean="0"/>
              <a:t>Calculate </a:t>
            </a:r>
            <a:r>
              <a:rPr lang="en-US" dirty="0"/>
              <a:t>age- and occupation-specific probabilities of death by arthritis status by using the NHIS linked with the National Death Index. </a:t>
            </a:r>
            <a:endParaRPr lang="en-US" dirty="0" smtClean="0"/>
          </a:p>
          <a:p>
            <a:endParaRPr lang="en-US" dirty="0"/>
          </a:p>
          <a:p>
            <a:r>
              <a:rPr lang="en-US" dirty="0" smtClean="0"/>
              <a:t>Pooled data </a:t>
            </a:r>
            <a:r>
              <a:rPr lang="en-US" dirty="0"/>
              <a:t>from the 1997–2004 NHIS </a:t>
            </a:r>
            <a:r>
              <a:rPr lang="en-US" dirty="0" smtClean="0"/>
              <a:t>linked with </a:t>
            </a:r>
            <a:r>
              <a:rPr lang="en-US" dirty="0"/>
              <a:t>pooled </a:t>
            </a:r>
            <a:r>
              <a:rPr lang="en-US" dirty="0" smtClean="0"/>
              <a:t>NDI 1997–2004 </a:t>
            </a:r>
            <a:r>
              <a:rPr lang="en-US" dirty="0"/>
              <a:t>(with follow up through 2006) mortality </a:t>
            </a:r>
            <a:r>
              <a:rPr lang="en-US" dirty="0" smtClean="0"/>
              <a:t>data. </a:t>
            </a:r>
            <a:r>
              <a:rPr lang="en-US" dirty="0"/>
              <a:t> </a:t>
            </a:r>
            <a:endParaRPr lang="en-US" dirty="0" smtClean="0"/>
          </a:p>
          <a:p>
            <a:endParaRPr lang="en-US" dirty="0"/>
          </a:p>
          <a:p>
            <a:r>
              <a:rPr lang="en-US" dirty="0" smtClean="0"/>
              <a:t>Study time period: </a:t>
            </a:r>
          </a:p>
          <a:p>
            <a:pPr lvl="1"/>
            <a:r>
              <a:rPr lang="en-US" dirty="0" smtClean="0"/>
              <a:t>16,965 </a:t>
            </a:r>
            <a:r>
              <a:rPr lang="en-US" dirty="0"/>
              <a:t>deaths among the </a:t>
            </a:r>
            <a:r>
              <a:rPr lang="en-US" dirty="0" smtClean="0"/>
              <a:t>242,223 </a:t>
            </a:r>
            <a:r>
              <a:rPr lang="en-US" dirty="0"/>
              <a:t>NHIS-participating </a:t>
            </a:r>
            <a:r>
              <a:rPr lang="en-US" dirty="0" smtClean="0"/>
              <a:t>adults.</a:t>
            </a:r>
          </a:p>
          <a:p>
            <a:pPr lvl="1"/>
            <a:r>
              <a:rPr lang="en-US" dirty="0" smtClean="0"/>
              <a:t>Calculate probability </a:t>
            </a:r>
            <a:r>
              <a:rPr lang="en-US" dirty="0"/>
              <a:t>of death for all adults aged 18 to 88 years by </a:t>
            </a:r>
            <a:r>
              <a:rPr lang="en-US" u="sng" dirty="0"/>
              <a:t>arthritis status</a:t>
            </a:r>
            <a:r>
              <a:rPr lang="en-US" dirty="0"/>
              <a:t> and </a:t>
            </a:r>
            <a:r>
              <a:rPr lang="en-US" u="sng" dirty="0"/>
              <a:t>occupational class</a:t>
            </a:r>
            <a:r>
              <a:rPr lang="en-US" dirty="0"/>
              <a:t> by using coefficients </a:t>
            </a:r>
            <a:r>
              <a:rPr lang="en-US" dirty="0" smtClean="0"/>
              <a:t>from </a:t>
            </a:r>
            <a:r>
              <a:rPr lang="en-US" dirty="0"/>
              <a:t>these pooled logistic regression </a:t>
            </a:r>
            <a:r>
              <a:rPr lang="en-US" dirty="0" smtClean="0"/>
              <a:t>models.</a:t>
            </a:r>
            <a:endParaRPr lang="en-US" dirty="0"/>
          </a:p>
        </p:txBody>
      </p:sp>
      <p:pic>
        <p:nvPicPr>
          <p:cNvPr id="26626" name="Picture 2" descr="\\psf\Home\Desktop\583_452x263fit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953000"/>
            <a:ext cx="3048000" cy="17802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6400800"/>
            <a:ext cx="4708533" cy="276999"/>
          </a:xfrm>
          <a:prstGeom prst="rect">
            <a:avLst/>
          </a:prstGeom>
        </p:spPr>
        <p:txBody>
          <a:bodyPr wrap="none">
            <a:spAutoFit/>
          </a:bodyPr>
          <a:lstStyle/>
          <a:p>
            <a:r>
              <a:rPr lang="en-US" sz="1200" dirty="0" err="1"/>
              <a:t>Pharmacoeconomics</a:t>
            </a:r>
            <a:r>
              <a:rPr lang="en-US" sz="1200" dirty="0"/>
              <a:t>. 2000;17(1):</a:t>
            </a:r>
            <a:r>
              <a:rPr lang="en-US" sz="1200" dirty="0" smtClean="0"/>
              <a:t>13–35; </a:t>
            </a:r>
            <a:r>
              <a:rPr lang="en-US" sz="1200" dirty="0"/>
              <a:t>Med Care. 2005;43(3):203–220</a:t>
            </a:r>
          </a:p>
        </p:txBody>
      </p:sp>
      <p:sp>
        <p:nvSpPr>
          <p:cNvPr id="4" name="Slide Number Placeholder 3"/>
          <p:cNvSpPr>
            <a:spLocks noGrp="1"/>
          </p:cNvSpPr>
          <p:nvPr>
            <p:ph type="sldNum" sz="quarter" idx="12"/>
          </p:nvPr>
        </p:nvSpPr>
        <p:spPr/>
        <p:txBody>
          <a:bodyPr/>
          <a:lstStyle/>
          <a:p>
            <a:fld id="{AFE4AD07-AAEA-4BCA-91B4-A1C82DAD7D7F}" type="slidenum">
              <a:rPr lang="en-US" smtClean="0"/>
              <a:t>10</a:t>
            </a:fld>
            <a:endParaRPr lang="en-US"/>
          </a:p>
        </p:txBody>
      </p:sp>
    </p:spTree>
    <p:extLst>
      <p:ext uri="{BB962C8B-B14F-4D97-AF65-F5344CB8AC3E}">
        <p14:creationId xmlns:p14="http://schemas.microsoft.com/office/powerpoint/2010/main" val="34371744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6">
                    <a:lumMod val="75000"/>
                  </a:schemeClr>
                </a:solidFill>
              </a:rPr>
              <a:t>Quality-adjusted </a:t>
            </a:r>
            <a:r>
              <a:rPr lang="en-US" sz="3600" b="1" dirty="0" smtClean="0">
                <a:solidFill>
                  <a:schemeClr val="accent6">
                    <a:lumMod val="75000"/>
                  </a:schemeClr>
                </a:solidFill>
              </a:rPr>
              <a:t>Life </a:t>
            </a:r>
            <a:r>
              <a:rPr lang="en-US" sz="3600" b="1" dirty="0">
                <a:solidFill>
                  <a:schemeClr val="accent6">
                    <a:lumMod val="75000"/>
                  </a:schemeClr>
                </a:solidFill>
              </a:rPr>
              <a:t>E</a:t>
            </a:r>
            <a:r>
              <a:rPr lang="en-US" sz="3600" b="1" dirty="0" smtClean="0">
                <a:solidFill>
                  <a:schemeClr val="accent6">
                    <a:lumMod val="75000"/>
                  </a:schemeClr>
                </a:solidFill>
              </a:rPr>
              <a:t>xpectancy </a:t>
            </a:r>
            <a:r>
              <a:rPr lang="en-US" sz="3600" b="1" dirty="0">
                <a:solidFill>
                  <a:schemeClr val="accent6">
                    <a:lumMod val="75000"/>
                  </a:schemeClr>
                </a:solidFill>
              </a:rPr>
              <a:t>M</a:t>
            </a:r>
            <a:r>
              <a:rPr lang="en-US" sz="3600" b="1" dirty="0" smtClean="0">
                <a:solidFill>
                  <a:schemeClr val="accent6">
                    <a:lumMod val="75000"/>
                  </a:schemeClr>
                </a:solidFill>
              </a:rPr>
              <a:t>easure</a:t>
            </a:r>
            <a:endParaRPr lang="en-US" sz="3600" dirty="0">
              <a:solidFill>
                <a:schemeClr val="accent6">
                  <a:lumMod val="75000"/>
                </a:schemeClr>
              </a:solidFill>
            </a:endParaRPr>
          </a:p>
        </p:txBody>
      </p:sp>
      <p:sp>
        <p:nvSpPr>
          <p:cNvPr id="3" name="Content Placeholder 2"/>
          <p:cNvSpPr>
            <a:spLocks noGrp="1"/>
          </p:cNvSpPr>
          <p:nvPr>
            <p:ph idx="1"/>
          </p:nvPr>
        </p:nvSpPr>
        <p:spPr>
          <a:xfrm>
            <a:off x="519953" y="1470817"/>
            <a:ext cx="8229600" cy="4929983"/>
          </a:xfrm>
        </p:spPr>
        <p:txBody>
          <a:bodyPr>
            <a:normAutofit/>
          </a:bodyPr>
          <a:lstStyle/>
          <a:p>
            <a:r>
              <a:rPr lang="en-US" dirty="0" smtClean="0"/>
              <a:t>Construct total </a:t>
            </a:r>
            <a:r>
              <a:rPr lang="en-US" dirty="0"/>
              <a:t>of 8 life tables in 1-year age intervals with US mortality data for each of the occupational classes (white-collar, service, farm, and blue-collar workers) by arthritis </a:t>
            </a:r>
            <a:r>
              <a:rPr lang="en-US" dirty="0" smtClean="0"/>
              <a:t>status.</a:t>
            </a:r>
          </a:p>
          <a:p>
            <a:endParaRPr lang="en-US" sz="1800" dirty="0" smtClean="0"/>
          </a:p>
          <a:p>
            <a:r>
              <a:rPr lang="en-US" dirty="0" smtClean="0"/>
              <a:t>QALE </a:t>
            </a:r>
            <a:r>
              <a:rPr lang="en-US" dirty="0"/>
              <a:t>at age </a:t>
            </a:r>
            <a:r>
              <a:rPr lang="en-US" i="1" dirty="0"/>
              <a:t>a</a:t>
            </a:r>
            <a:r>
              <a:rPr lang="en-US" dirty="0"/>
              <a:t> is</a:t>
            </a:r>
            <a:r>
              <a:rPr lang="en-US" dirty="0" smtClean="0"/>
              <a:t>:</a:t>
            </a:r>
          </a:p>
          <a:p>
            <a:pPr marL="0" indent="0">
              <a:buNone/>
            </a:pPr>
            <a:endParaRPr lang="en-US" dirty="0" smtClean="0"/>
          </a:p>
          <a:p>
            <a:r>
              <a:rPr lang="en-US" dirty="0" smtClean="0"/>
              <a:t>Calculating </a:t>
            </a:r>
            <a:r>
              <a:rPr lang="en-US" dirty="0"/>
              <a:t>incremental </a:t>
            </a:r>
            <a:r>
              <a:rPr lang="en-US" dirty="0" smtClean="0"/>
              <a:t>QALYs.</a:t>
            </a:r>
            <a:endParaRPr lang="en-US" dirty="0"/>
          </a:p>
          <a:p>
            <a:endParaRPr lang="en-US" dirty="0"/>
          </a:p>
        </p:txBody>
      </p:sp>
      <p:pic>
        <p:nvPicPr>
          <p:cNvPr id="21506" name="Picture 2" descr="An external file that holds a picture, illustration, etc.&#10;Object name is 1729equ4.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31"/>
          <a:stretch/>
        </p:blipFill>
        <p:spPr bwMode="auto">
          <a:xfrm>
            <a:off x="4114800" y="4419600"/>
            <a:ext cx="4572000" cy="6366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6400800"/>
            <a:ext cx="4708533" cy="276999"/>
          </a:xfrm>
          <a:prstGeom prst="rect">
            <a:avLst/>
          </a:prstGeom>
        </p:spPr>
        <p:txBody>
          <a:bodyPr wrap="none">
            <a:spAutoFit/>
          </a:bodyPr>
          <a:lstStyle/>
          <a:p>
            <a:r>
              <a:rPr lang="en-US" sz="1200" dirty="0" err="1"/>
              <a:t>Pharmacoeconomics</a:t>
            </a:r>
            <a:r>
              <a:rPr lang="en-US" sz="1200" dirty="0"/>
              <a:t>. 2000;17(1):</a:t>
            </a:r>
            <a:r>
              <a:rPr lang="en-US" sz="1200" dirty="0" smtClean="0"/>
              <a:t>13–35; </a:t>
            </a:r>
            <a:r>
              <a:rPr lang="en-US" sz="1200" dirty="0"/>
              <a:t>Med Care. 2005;43(3):203–220</a:t>
            </a:r>
          </a:p>
        </p:txBody>
      </p:sp>
      <p:sp>
        <p:nvSpPr>
          <p:cNvPr id="4" name="Slide Number Placeholder 3"/>
          <p:cNvSpPr>
            <a:spLocks noGrp="1"/>
          </p:cNvSpPr>
          <p:nvPr>
            <p:ph type="sldNum" sz="quarter" idx="12"/>
          </p:nvPr>
        </p:nvSpPr>
        <p:spPr/>
        <p:txBody>
          <a:bodyPr/>
          <a:lstStyle/>
          <a:p>
            <a:fld id="{AFE4AD07-AAEA-4BCA-91B4-A1C82DAD7D7F}" type="slidenum">
              <a:rPr lang="en-US" smtClean="0"/>
              <a:t>11</a:t>
            </a:fld>
            <a:endParaRPr lang="en-US"/>
          </a:p>
        </p:txBody>
      </p:sp>
    </p:spTree>
    <p:extLst>
      <p:ext uri="{BB962C8B-B14F-4D97-AF65-F5344CB8AC3E}">
        <p14:creationId xmlns:p14="http://schemas.microsoft.com/office/powerpoint/2010/main" val="24769253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0747"/>
          <a:stretch/>
        </p:blipFill>
        <p:spPr bwMode="auto">
          <a:xfrm>
            <a:off x="1314450" y="3276600"/>
            <a:ext cx="6457950" cy="257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19250" y="4495800"/>
            <a:ext cx="5638800" cy="228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29050" y="4914900"/>
            <a:ext cx="990600" cy="228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AFE4AD07-AAEA-4BCA-91B4-A1C82DAD7D7F}" type="slidenum">
              <a:rPr lang="en-US" smtClean="0"/>
              <a:t>12</a:t>
            </a:fld>
            <a:endParaRPr lang="en-US"/>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60873"/>
          <a:stretch/>
        </p:blipFill>
        <p:spPr bwMode="auto">
          <a:xfrm>
            <a:off x="0" y="0"/>
            <a:ext cx="9144000" cy="288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1000" y="1295400"/>
            <a:ext cx="8073397" cy="228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1520190"/>
            <a:ext cx="8073397" cy="228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9250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E4AD07-AAEA-4BCA-91B4-A1C82DAD7D7F}" type="slidenum">
              <a:rPr lang="en-US" smtClean="0"/>
              <a:t>13</a:t>
            </a:fld>
            <a:endParaRPr lang="en-US"/>
          </a:p>
        </p:txBody>
      </p:sp>
      <p:graphicFrame>
        <p:nvGraphicFramePr>
          <p:cNvPr id="4" name="Chart 3"/>
          <p:cNvGraphicFramePr>
            <a:graphicFrameLocks/>
          </p:cNvGraphicFramePr>
          <p:nvPr>
            <p:extLst>
              <p:ext uri="{D42A27DB-BD31-4B8C-83A1-F6EECF244321}">
                <p14:modId xmlns:p14="http://schemas.microsoft.com/office/powerpoint/2010/main" val="1499558223"/>
              </p:ext>
            </p:extLst>
          </p:nvPr>
        </p:nvGraphicFramePr>
        <p:xfrm>
          <a:off x="304800" y="1417638"/>
          <a:ext cx="868680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accent6">
                    <a:lumMod val="75000"/>
                  </a:schemeClr>
                </a:solidFill>
              </a:rPr>
              <a:t>Quality-adjusted life expectancy for worker with and without arthritis</a:t>
            </a:r>
            <a:endParaRPr lang="en-US" sz="3200" dirty="0">
              <a:solidFill>
                <a:schemeClr val="accent6">
                  <a:lumMod val="75000"/>
                </a:schemeClr>
              </a:solidFill>
            </a:endParaRPr>
          </a:p>
        </p:txBody>
      </p:sp>
    </p:spTree>
    <p:extLst>
      <p:ext uri="{BB962C8B-B14F-4D97-AF65-F5344CB8AC3E}">
        <p14:creationId xmlns:p14="http://schemas.microsoft.com/office/powerpoint/2010/main" val="181061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Summary / Conclusions</a:t>
            </a:r>
            <a:endParaRPr lang="en-US" b="1"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a:t>Arthritis serves as a powerful lens for looking at these convergent phenomena</a:t>
            </a:r>
            <a:r>
              <a:rPr lang="en-US" dirty="0" smtClean="0"/>
              <a:t>.</a:t>
            </a:r>
          </a:p>
          <a:p>
            <a:endParaRPr lang="en-US" dirty="0" smtClean="0"/>
          </a:p>
          <a:p>
            <a:r>
              <a:rPr lang="en-US" dirty="0" smtClean="0"/>
              <a:t>Lower-income </a:t>
            </a:r>
            <a:r>
              <a:rPr lang="en-US" dirty="0"/>
              <a:t>workers of older age in the service and farming </a:t>
            </a:r>
            <a:r>
              <a:rPr lang="en-US" dirty="0" smtClean="0"/>
              <a:t>sectors—more </a:t>
            </a:r>
            <a:r>
              <a:rPr lang="en-US" dirty="0"/>
              <a:t>likely to have arthritis than </a:t>
            </a:r>
            <a:r>
              <a:rPr lang="en-US" dirty="0" smtClean="0"/>
              <a:t>not (58</a:t>
            </a:r>
            <a:r>
              <a:rPr lang="en-US" dirty="0"/>
              <a:t>% and 67</a:t>
            </a:r>
            <a:r>
              <a:rPr lang="en-US" dirty="0" smtClean="0"/>
              <a:t>%). </a:t>
            </a:r>
          </a:p>
          <a:p>
            <a:endParaRPr lang="en-US" dirty="0" smtClean="0"/>
          </a:p>
          <a:p>
            <a:r>
              <a:rPr lang="en-US" dirty="0" smtClean="0"/>
              <a:t>Linking multi-survey data allows for powerful investigations into the effect of QALYs on disease morbidity by occupational groups. </a:t>
            </a:r>
          </a:p>
        </p:txBody>
      </p:sp>
      <p:sp>
        <p:nvSpPr>
          <p:cNvPr id="4" name="Slide Number Placeholder 3"/>
          <p:cNvSpPr>
            <a:spLocks noGrp="1"/>
          </p:cNvSpPr>
          <p:nvPr>
            <p:ph type="sldNum" sz="quarter" idx="12"/>
          </p:nvPr>
        </p:nvSpPr>
        <p:spPr/>
        <p:txBody>
          <a:bodyPr/>
          <a:lstStyle/>
          <a:p>
            <a:fld id="{AFE4AD07-AAEA-4BCA-91B4-A1C82DAD7D7F}" type="slidenum">
              <a:rPr lang="en-US" smtClean="0"/>
              <a:t>14</a:t>
            </a:fld>
            <a:endParaRPr lang="en-US"/>
          </a:p>
        </p:txBody>
      </p:sp>
    </p:spTree>
    <p:extLst>
      <p:ext uri="{BB962C8B-B14F-4D97-AF65-F5344CB8AC3E}">
        <p14:creationId xmlns:p14="http://schemas.microsoft.com/office/powerpoint/2010/main" val="362452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solidFill>
                  <a:schemeClr val="accent6">
                    <a:lumMod val="75000"/>
                  </a:schemeClr>
                </a:solidFill>
              </a:rPr>
              <a:t>Acknowledgements</a:t>
            </a:r>
            <a:endParaRPr lang="en-US" b="1" dirty="0">
              <a:solidFill>
                <a:schemeClr val="accent6">
                  <a:lumMod val="75000"/>
                </a:schemeClr>
              </a:solidFill>
            </a:endParaRPr>
          </a:p>
        </p:txBody>
      </p:sp>
      <p:sp>
        <p:nvSpPr>
          <p:cNvPr id="4" name="TextBox 3"/>
          <p:cNvSpPr txBox="1"/>
          <p:nvPr/>
        </p:nvSpPr>
        <p:spPr>
          <a:xfrm>
            <a:off x="1143000" y="2590800"/>
            <a:ext cx="1676400" cy="609600"/>
          </a:xfrm>
          <a:prstGeom prst="rect">
            <a:avLst/>
          </a:prstGeom>
          <a:noFill/>
        </p:spPr>
        <p:txBody>
          <a:bodyPr wrap="square" rtlCol="0">
            <a:spAutoFit/>
          </a:bodyPr>
          <a:lstStyle/>
          <a:p>
            <a:endParaRPr lang="en-US" dirty="0"/>
          </a:p>
        </p:txBody>
      </p:sp>
      <p:sp>
        <p:nvSpPr>
          <p:cNvPr id="5" name="Rectangle 4"/>
          <p:cNvSpPr/>
          <p:nvPr/>
        </p:nvSpPr>
        <p:spPr>
          <a:xfrm>
            <a:off x="460607" y="914400"/>
            <a:ext cx="8382000" cy="2646878"/>
          </a:xfrm>
          <a:prstGeom prst="rect">
            <a:avLst/>
          </a:prstGeom>
        </p:spPr>
        <p:txBody>
          <a:bodyPr wrap="square">
            <a:spAutoFit/>
          </a:bodyPr>
          <a:lstStyle/>
          <a:p>
            <a:endParaRPr lang="en-US" sz="1400" dirty="0" smtClean="0"/>
          </a:p>
          <a:p>
            <a:pPr marL="342900" indent="-342900">
              <a:buFont typeface="Arial"/>
              <a:buChar char="•"/>
            </a:pPr>
            <a:r>
              <a:rPr lang="en-US" sz="2000" dirty="0"/>
              <a:t>This study was supported in part by the National Institute of Arthritis and Musculoskeletal and Skin Diseases (grant F31AR057687) and the National Institute for Occupational Safety and Health (grant R01 OH003915).</a:t>
            </a:r>
            <a:endParaRPr lang="en-US" sz="1400" dirty="0"/>
          </a:p>
          <a:p>
            <a:pPr marL="342900" lvl="1" indent="-342900">
              <a:buFont typeface="Arial"/>
              <a:buChar char="•"/>
            </a:pPr>
            <a:endParaRPr lang="en-US" sz="2400" dirty="0"/>
          </a:p>
          <a:p>
            <a:pPr marL="342900" lvl="1" indent="-342900">
              <a:buFont typeface="Arial"/>
              <a:buChar char="•"/>
            </a:pPr>
            <a:endParaRPr lang="en-US" sz="2400" dirty="0"/>
          </a:p>
          <a:p>
            <a:pPr marL="342900" lvl="1" indent="-342900">
              <a:buFont typeface="Arial"/>
              <a:buChar char="•"/>
            </a:pPr>
            <a:endParaRPr lang="en-US" sz="2400" dirty="0" smtClean="0"/>
          </a:p>
          <a:p>
            <a:endParaRPr lang="en-US" sz="2000" dirty="0" smtClean="0"/>
          </a:p>
        </p:txBody>
      </p:sp>
      <p:pic>
        <p:nvPicPr>
          <p:cNvPr id="6" name="Picture 6" descr="groupphotoconsultants2009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59436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ioshtoplogo.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674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607" y="2855118"/>
            <a:ext cx="1905000" cy="52863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5294" y="3640343"/>
            <a:ext cx="1389625" cy="1251026"/>
          </a:xfrm>
          <a:prstGeom prst="rect">
            <a:avLst/>
          </a:prstGeom>
        </p:spPr>
      </p:pic>
      <p:sp>
        <p:nvSpPr>
          <p:cNvPr id="9" name="Rectangle 8"/>
          <p:cNvSpPr/>
          <p:nvPr/>
        </p:nvSpPr>
        <p:spPr>
          <a:xfrm>
            <a:off x="0" y="5257800"/>
            <a:ext cx="9144000" cy="523220"/>
          </a:xfrm>
          <a:prstGeom prst="rect">
            <a:avLst/>
          </a:prstGeom>
        </p:spPr>
        <p:txBody>
          <a:bodyPr wrap="square">
            <a:spAutoFit/>
          </a:bodyPr>
          <a:lstStyle/>
          <a:p>
            <a:pPr algn="ctr"/>
            <a:r>
              <a:rPr lang="en-US" sz="2800" b="1" dirty="0" smtClean="0">
                <a:solidFill>
                  <a:schemeClr val="accent6">
                    <a:lumMod val="75000"/>
                  </a:schemeClr>
                </a:solidFill>
              </a:rPr>
              <a:t>Contact Email:</a:t>
            </a:r>
            <a:r>
              <a:rPr lang="en-US" sz="2800" dirty="0" smtClean="0"/>
              <a:t> </a:t>
            </a:r>
            <a:r>
              <a:rPr lang="en-US" sz="2800" dirty="0" smtClean="0">
                <a:hlinkClick r:id="rId6"/>
              </a:rPr>
              <a:t>acaban@med.miami.edu</a:t>
            </a:r>
            <a:r>
              <a:rPr lang="en-US" sz="2800" dirty="0" smtClean="0"/>
              <a:t> </a:t>
            </a:r>
          </a:p>
        </p:txBody>
      </p:sp>
      <p:sp>
        <p:nvSpPr>
          <p:cNvPr id="10" name="Slide Number Placeholder 9"/>
          <p:cNvSpPr>
            <a:spLocks noGrp="1"/>
          </p:cNvSpPr>
          <p:nvPr>
            <p:ph type="sldNum" sz="quarter" idx="12"/>
          </p:nvPr>
        </p:nvSpPr>
        <p:spPr/>
        <p:txBody>
          <a:bodyPr/>
          <a:lstStyle/>
          <a:p>
            <a:fld id="{AFE4AD07-AAEA-4BCA-91B4-A1C82DAD7D7F}" type="slidenum">
              <a:rPr lang="en-US" smtClean="0"/>
              <a:t>15</a:t>
            </a:fld>
            <a:endParaRPr lang="en-US"/>
          </a:p>
        </p:txBody>
      </p:sp>
    </p:spTree>
    <p:extLst>
      <p:ext uri="{BB962C8B-B14F-4D97-AF65-F5344CB8AC3E}">
        <p14:creationId xmlns:p14="http://schemas.microsoft.com/office/powerpoint/2010/main" val="29553848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chemeClr val="accent6">
                    <a:lumMod val="75000"/>
                  </a:schemeClr>
                </a:solidFill>
              </a:rPr>
              <a:t>Background</a:t>
            </a:r>
            <a:endParaRPr lang="en-US" b="1" dirty="0">
              <a:solidFill>
                <a:schemeClr val="accent6">
                  <a:lumMod val="75000"/>
                </a:schemeClr>
              </a:solidFill>
            </a:endParaRPr>
          </a:p>
        </p:txBody>
      </p:sp>
      <p:sp>
        <p:nvSpPr>
          <p:cNvPr id="4" name="TextBox 3"/>
          <p:cNvSpPr txBox="1"/>
          <p:nvPr/>
        </p:nvSpPr>
        <p:spPr>
          <a:xfrm>
            <a:off x="1143000" y="2590800"/>
            <a:ext cx="1676400" cy="609600"/>
          </a:xfrm>
          <a:prstGeom prst="rect">
            <a:avLst/>
          </a:prstGeom>
          <a:noFill/>
        </p:spPr>
        <p:txBody>
          <a:bodyPr wrap="square" rtlCol="0">
            <a:spAutoFit/>
          </a:bodyPr>
          <a:lstStyle/>
          <a:p>
            <a:endParaRPr lang="en-US" dirty="0"/>
          </a:p>
        </p:txBody>
      </p:sp>
      <p:sp>
        <p:nvSpPr>
          <p:cNvPr id="5" name="Rectangle 4"/>
          <p:cNvSpPr/>
          <p:nvPr/>
        </p:nvSpPr>
        <p:spPr>
          <a:xfrm>
            <a:off x="228600" y="1219201"/>
            <a:ext cx="6705600" cy="4339650"/>
          </a:xfrm>
          <a:prstGeom prst="rect">
            <a:avLst/>
          </a:prstGeom>
        </p:spPr>
        <p:txBody>
          <a:bodyPr wrap="square">
            <a:spAutoFit/>
          </a:bodyPr>
          <a:lstStyle/>
          <a:p>
            <a:endParaRPr lang="en-US" sz="1200" dirty="0" smtClean="0"/>
          </a:p>
          <a:p>
            <a:pPr marL="285750" indent="-285750">
              <a:buFont typeface="Arial"/>
              <a:buChar char="•"/>
            </a:pPr>
            <a:r>
              <a:rPr lang="en-US" sz="2400" dirty="0"/>
              <a:t>A</a:t>
            </a:r>
            <a:r>
              <a:rPr lang="en-US" sz="2400" dirty="0" smtClean="0"/>
              <a:t>dults </a:t>
            </a:r>
            <a:r>
              <a:rPr lang="en-US" sz="2400" dirty="0"/>
              <a:t>aged 65 years and </a:t>
            </a:r>
            <a:r>
              <a:rPr lang="en-US" sz="2400" dirty="0" smtClean="0"/>
              <a:t>older: </a:t>
            </a:r>
          </a:p>
          <a:p>
            <a:pPr marL="800100" lvl="1" indent="-342900">
              <a:buFont typeface="Courier New" panose="02070309020205020404" pitchFamily="49" charset="0"/>
              <a:buChar char="o"/>
            </a:pPr>
            <a:r>
              <a:rPr lang="en-US" sz="2400" dirty="0" smtClean="0"/>
              <a:t>Fastest </a:t>
            </a:r>
            <a:r>
              <a:rPr lang="en-US" sz="2400" dirty="0"/>
              <a:t>growing demographic </a:t>
            </a:r>
            <a:r>
              <a:rPr lang="en-US" sz="2400" dirty="0" smtClean="0"/>
              <a:t>group</a:t>
            </a:r>
          </a:p>
          <a:p>
            <a:pPr marL="800100" lvl="1" indent="-342900">
              <a:buFont typeface="Courier New" panose="02070309020205020404" pitchFamily="49" charset="0"/>
              <a:buChar char="o"/>
            </a:pPr>
            <a:r>
              <a:rPr lang="en-US" sz="2400" dirty="0" smtClean="0"/>
              <a:t>Projected </a:t>
            </a:r>
            <a:r>
              <a:rPr lang="en-US" sz="2400" dirty="0"/>
              <a:t>to almost double between the present day and 2050, rising from 6% to 11</a:t>
            </a:r>
            <a:r>
              <a:rPr lang="en-US" sz="2400" dirty="0" smtClean="0"/>
              <a:t>% </a:t>
            </a:r>
          </a:p>
          <a:p>
            <a:pPr marL="800100" lvl="1" indent="-342900">
              <a:buFont typeface="Courier New" panose="02070309020205020404" pitchFamily="49" charset="0"/>
              <a:buChar char="o"/>
            </a:pPr>
            <a:r>
              <a:rPr lang="en-US" sz="2400" dirty="0" smtClean="0"/>
              <a:t>1 </a:t>
            </a:r>
            <a:r>
              <a:rPr lang="en-US" sz="2400" dirty="0"/>
              <a:t>in 5 of these elderly are </a:t>
            </a:r>
            <a:r>
              <a:rPr lang="en-US" sz="2400" dirty="0" smtClean="0"/>
              <a:t>poor </a:t>
            </a:r>
          </a:p>
          <a:p>
            <a:pPr marL="742950" lvl="1" indent="-285750">
              <a:buFont typeface="Arial"/>
              <a:buChar char="•"/>
            </a:pPr>
            <a:endParaRPr lang="en-US" sz="2400" dirty="0"/>
          </a:p>
          <a:p>
            <a:pPr marL="285750" indent="-285750">
              <a:buFont typeface="Arial"/>
              <a:buChar char="•"/>
            </a:pPr>
            <a:r>
              <a:rPr lang="en-US" sz="2400" dirty="0" smtClean="0"/>
              <a:t>Proportion </a:t>
            </a:r>
            <a:r>
              <a:rPr lang="en-US" sz="2400" dirty="0"/>
              <a:t>of employed workers aged 65 years and older is </a:t>
            </a:r>
            <a:r>
              <a:rPr lang="en-US" sz="2400" dirty="0" smtClean="0"/>
              <a:t>increasing.</a:t>
            </a:r>
          </a:p>
          <a:p>
            <a:pPr marL="285750" indent="-285750">
              <a:buFont typeface="Arial"/>
              <a:buChar char="•"/>
            </a:pPr>
            <a:endParaRPr lang="en-US" sz="2400" dirty="0"/>
          </a:p>
          <a:p>
            <a:pPr marL="285750" indent="-285750">
              <a:buFont typeface="Arial"/>
              <a:buChar char="•"/>
            </a:pPr>
            <a:r>
              <a:rPr lang="en-US" sz="2400" dirty="0"/>
              <a:t>Increasing health costs </a:t>
            </a:r>
            <a:r>
              <a:rPr lang="en-US" sz="2400" dirty="0" smtClean="0"/>
              <a:t>reducing </a:t>
            </a:r>
            <a:r>
              <a:rPr lang="en-US" sz="2400" dirty="0"/>
              <a:t>retirement savings, </a:t>
            </a:r>
            <a:r>
              <a:rPr lang="en-US" sz="2400" dirty="0" smtClean="0"/>
              <a:t>and place financial </a:t>
            </a:r>
            <a:r>
              <a:rPr lang="en-US" sz="2400" dirty="0"/>
              <a:t>burden on the </a:t>
            </a:r>
            <a:r>
              <a:rPr lang="en-US" sz="2400" dirty="0" smtClean="0"/>
              <a:t>elderly.</a:t>
            </a:r>
            <a:endParaRPr lang="en-US" sz="2400" dirty="0"/>
          </a:p>
        </p:txBody>
      </p:sp>
      <p:sp>
        <p:nvSpPr>
          <p:cNvPr id="3" name="Rectangle 2"/>
          <p:cNvSpPr/>
          <p:nvPr/>
        </p:nvSpPr>
        <p:spPr>
          <a:xfrm>
            <a:off x="381000" y="6096000"/>
            <a:ext cx="8534400" cy="577081"/>
          </a:xfrm>
          <a:prstGeom prst="rect">
            <a:avLst/>
          </a:prstGeom>
        </p:spPr>
        <p:txBody>
          <a:bodyPr wrap="square">
            <a:spAutoFit/>
          </a:bodyPr>
          <a:lstStyle/>
          <a:p>
            <a:r>
              <a:rPr lang="en-US" sz="1050" dirty="0" smtClean="0"/>
              <a:t>Hobbs et al. </a:t>
            </a:r>
            <a:r>
              <a:rPr lang="en-US" sz="1050" dirty="0"/>
              <a:t>65+ in the United States. Washington, DC: US Department of Commerce, Economics and Statistics </a:t>
            </a:r>
            <a:r>
              <a:rPr lang="en-US" sz="1050" dirty="0" smtClean="0"/>
              <a:t>Administration, 2006; Rowland et al. </a:t>
            </a:r>
            <a:r>
              <a:rPr lang="en-US" sz="1050" dirty="0"/>
              <a:t>Medicare, Medicaid, and the elderly poor. Health Care </a:t>
            </a:r>
            <a:r>
              <a:rPr lang="en-US" sz="1050" dirty="0" err="1"/>
              <a:t>Financ</a:t>
            </a:r>
            <a:r>
              <a:rPr lang="en-US" sz="1050" dirty="0"/>
              <a:t> Rev. 1996;18(2):</a:t>
            </a:r>
            <a:r>
              <a:rPr lang="en-US" sz="1050" dirty="0" smtClean="0"/>
              <a:t>61–85; Older </a:t>
            </a:r>
            <a:r>
              <a:rPr lang="en-US" sz="1050" dirty="0"/>
              <a:t>workers [Bureau of Labor Statistics Web page]. 2008. Available at: http://www.bls.gov/spotlight/2008/older_workers. </a:t>
            </a:r>
          </a:p>
        </p:txBody>
      </p:sp>
      <p:pic>
        <p:nvPicPr>
          <p:cNvPr id="12290" name="Picture 2" descr="http://www.capx.co/wp-content/uploads/2014/07/ol.jpg"/>
          <p:cNvPicPr>
            <a:picLocks noChangeAspect="1" noChangeArrowheads="1"/>
          </p:cNvPicPr>
          <p:nvPr/>
        </p:nvPicPr>
        <p:blipFill rotWithShape="1">
          <a:blip r:embed="rId2">
            <a:extLst>
              <a:ext uri="{28A0092B-C50C-407E-A947-70E740481C1C}">
                <a14:useLocalDpi xmlns:a14="http://schemas.microsoft.com/office/drawing/2010/main" val="0"/>
              </a:ext>
            </a:extLst>
          </a:blip>
          <a:srcRect l="34701" r="10684"/>
          <a:stretch/>
        </p:blipFill>
        <p:spPr bwMode="auto">
          <a:xfrm>
            <a:off x="6956612" y="2005519"/>
            <a:ext cx="1828800" cy="276701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AFE4AD07-AAEA-4BCA-91B4-A1C82DAD7D7F}" type="slidenum">
              <a:rPr lang="en-US" smtClean="0"/>
              <a:t>2</a:t>
            </a:fld>
            <a:endParaRPr lang="en-US"/>
          </a:p>
        </p:txBody>
      </p:sp>
    </p:spTree>
    <p:extLst>
      <p:ext uri="{BB962C8B-B14F-4D97-AF65-F5344CB8AC3E}">
        <p14:creationId xmlns:p14="http://schemas.microsoft.com/office/powerpoint/2010/main" val="20859118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chemeClr val="accent6">
                    <a:lumMod val="75000"/>
                  </a:schemeClr>
                </a:solidFill>
              </a:rPr>
              <a:t>Background</a:t>
            </a:r>
            <a:endParaRPr lang="en-US" b="1" dirty="0">
              <a:solidFill>
                <a:schemeClr val="accent6">
                  <a:lumMod val="75000"/>
                </a:schemeClr>
              </a:solidFill>
            </a:endParaRPr>
          </a:p>
        </p:txBody>
      </p:sp>
      <p:sp>
        <p:nvSpPr>
          <p:cNvPr id="4" name="TextBox 3"/>
          <p:cNvSpPr txBox="1"/>
          <p:nvPr/>
        </p:nvSpPr>
        <p:spPr>
          <a:xfrm>
            <a:off x="1143000" y="2590800"/>
            <a:ext cx="1676400" cy="609600"/>
          </a:xfrm>
          <a:prstGeom prst="rect">
            <a:avLst/>
          </a:prstGeom>
          <a:noFill/>
        </p:spPr>
        <p:txBody>
          <a:bodyPr wrap="square" rtlCol="0">
            <a:spAutoFit/>
          </a:bodyPr>
          <a:lstStyle/>
          <a:p>
            <a:endParaRPr lang="en-US" dirty="0"/>
          </a:p>
        </p:txBody>
      </p:sp>
      <p:sp>
        <p:nvSpPr>
          <p:cNvPr id="5" name="Rectangle 4"/>
          <p:cNvSpPr/>
          <p:nvPr/>
        </p:nvSpPr>
        <p:spPr>
          <a:xfrm>
            <a:off x="228600" y="1219200"/>
            <a:ext cx="5791200" cy="4524315"/>
          </a:xfrm>
          <a:prstGeom prst="rect">
            <a:avLst/>
          </a:prstGeom>
        </p:spPr>
        <p:txBody>
          <a:bodyPr wrap="square">
            <a:spAutoFit/>
          </a:bodyPr>
          <a:lstStyle/>
          <a:p>
            <a:pPr marL="285750" indent="-285750">
              <a:buFont typeface="Arial"/>
              <a:buChar char="•"/>
            </a:pPr>
            <a:r>
              <a:rPr lang="en-US" sz="2400" dirty="0" smtClean="0"/>
              <a:t>Blue-collar </a:t>
            </a:r>
            <a:r>
              <a:rPr lang="en-US" sz="2400" dirty="0"/>
              <a:t>and elderly </a:t>
            </a:r>
            <a:r>
              <a:rPr lang="en-US" sz="2400" dirty="0" smtClean="0"/>
              <a:t>more </a:t>
            </a:r>
            <a:r>
              <a:rPr lang="en-US" sz="2400" dirty="0"/>
              <a:t>likely than </a:t>
            </a:r>
            <a:r>
              <a:rPr lang="en-US" sz="2400" dirty="0" smtClean="0"/>
              <a:t>younger </a:t>
            </a:r>
            <a:r>
              <a:rPr lang="en-US" sz="2400" dirty="0"/>
              <a:t>or more affluent people to suffer from disabling conditions and </a:t>
            </a:r>
            <a:r>
              <a:rPr lang="en-US" sz="2400" dirty="0" smtClean="0"/>
              <a:t>live </a:t>
            </a:r>
            <a:r>
              <a:rPr lang="en-US" sz="2400" dirty="0"/>
              <a:t>shorter </a:t>
            </a:r>
            <a:r>
              <a:rPr lang="en-US" sz="2400" dirty="0" smtClean="0"/>
              <a:t>lives.</a:t>
            </a:r>
          </a:p>
          <a:p>
            <a:pPr marL="285750" indent="-285750">
              <a:buFont typeface="Arial"/>
              <a:buChar char="•"/>
            </a:pPr>
            <a:endParaRPr lang="en-US" sz="2400" dirty="0" smtClean="0"/>
          </a:p>
          <a:p>
            <a:pPr marL="285750" indent="-285750">
              <a:buFont typeface="Arial"/>
              <a:buChar char="•"/>
            </a:pPr>
            <a:r>
              <a:rPr lang="en-US" sz="2400" dirty="0"/>
              <a:t>Arthritis: </a:t>
            </a:r>
          </a:p>
          <a:p>
            <a:pPr marL="800100" lvl="1" indent="-342900">
              <a:buFont typeface="Courier New" panose="02070309020205020404" pitchFamily="49" charset="0"/>
              <a:buChar char="o"/>
            </a:pPr>
            <a:r>
              <a:rPr lang="en-US" sz="2400" dirty="0"/>
              <a:t>Lens to view the convergent social phenomena of aging, workforce globalization, health costs, and falling quality of life among the middle and lower classes</a:t>
            </a:r>
            <a:r>
              <a:rPr lang="en-US" sz="2400" dirty="0" smtClean="0"/>
              <a:t>.</a:t>
            </a:r>
            <a:endParaRPr lang="en-US" sz="2400" dirty="0"/>
          </a:p>
          <a:p>
            <a:endParaRPr lang="en-US" sz="2400" dirty="0" smtClean="0"/>
          </a:p>
        </p:txBody>
      </p:sp>
      <p:sp>
        <p:nvSpPr>
          <p:cNvPr id="3" name="Rectangle 2"/>
          <p:cNvSpPr/>
          <p:nvPr/>
        </p:nvSpPr>
        <p:spPr>
          <a:xfrm>
            <a:off x="258184" y="6019800"/>
            <a:ext cx="8763000" cy="430887"/>
          </a:xfrm>
          <a:prstGeom prst="rect">
            <a:avLst/>
          </a:prstGeom>
        </p:spPr>
        <p:txBody>
          <a:bodyPr wrap="square">
            <a:spAutoFit/>
          </a:bodyPr>
          <a:lstStyle/>
          <a:p>
            <a:r>
              <a:rPr lang="en-US" sz="1100" dirty="0" err="1" smtClean="0"/>
              <a:t>Ghilarducci</a:t>
            </a:r>
            <a:r>
              <a:rPr lang="en-US" sz="1100" dirty="0" smtClean="0"/>
              <a:t> et al,  </a:t>
            </a:r>
            <a:r>
              <a:rPr lang="en-US" sz="1100" dirty="0"/>
              <a:t>Work Options for Older Americans. Notre Dame, IN: University of Notre Dame </a:t>
            </a:r>
            <a:r>
              <a:rPr lang="en-US" sz="1100" dirty="0" smtClean="0"/>
              <a:t>Press, 2007; Work</a:t>
            </a:r>
            <a:r>
              <a:rPr lang="en-US" sz="1100" dirty="0"/>
              <a:t>. 2006;27(4):</a:t>
            </a:r>
            <a:r>
              <a:rPr lang="en-US" sz="1100" dirty="0" smtClean="0"/>
              <a:t>391–396; </a:t>
            </a:r>
            <a:r>
              <a:rPr lang="en-US" sz="1100" dirty="0"/>
              <a:t>Arthritis Rheum. 2005;53(3):328–336; Arthritis Rheum. 2006;54(1):226–229; Arthritis Rheum. 2007;57(7):1269–1279; Arthritis Rheum. 2007;57(5):</a:t>
            </a:r>
            <a:r>
              <a:rPr lang="en-US" sz="1100" dirty="0" smtClean="0"/>
              <a:t>738–747</a:t>
            </a:r>
            <a:endParaRPr lang="en-US" sz="1100" dirty="0"/>
          </a:p>
        </p:txBody>
      </p:sp>
      <p:pic>
        <p:nvPicPr>
          <p:cNvPr id="13316" name="Picture 4" descr="http://www.sciencephoto.com/image/409788/350wm/F0036646-Older_worker_on_construction_site-SPL.jpg"/>
          <p:cNvPicPr>
            <a:picLocks noChangeAspect="1" noChangeArrowheads="1"/>
          </p:cNvPicPr>
          <p:nvPr/>
        </p:nvPicPr>
        <p:blipFill rotWithShape="1">
          <a:blip r:embed="rId2">
            <a:extLst>
              <a:ext uri="{28A0092B-C50C-407E-A947-70E740481C1C}">
                <a14:useLocalDpi xmlns:a14="http://schemas.microsoft.com/office/drawing/2010/main" val="0"/>
              </a:ext>
            </a:extLst>
          </a:blip>
          <a:srcRect b="4209"/>
          <a:stretch/>
        </p:blipFill>
        <p:spPr bwMode="auto">
          <a:xfrm>
            <a:off x="6400800" y="1905000"/>
            <a:ext cx="2219325" cy="319345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AFE4AD07-AAEA-4BCA-91B4-A1C82DAD7D7F}" type="slidenum">
              <a:rPr lang="en-US" smtClean="0"/>
              <a:t>3</a:t>
            </a:fld>
            <a:endParaRPr lang="en-US"/>
          </a:p>
        </p:txBody>
      </p:sp>
    </p:spTree>
    <p:extLst>
      <p:ext uri="{BB962C8B-B14F-4D97-AF65-F5344CB8AC3E}">
        <p14:creationId xmlns:p14="http://schemas.microsoft.com/office/powerpoint/2010/main" val="4070257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chemeClr val="accent6">
                    <a:lumMod val="75000"/>
                  </a:schemeClr>
                </a:solidFill>
              </a:rPr>
              <a:t>Study Objective</a:t>
            </a:r>
            <a:endParaRPr lang="en-US" b="1" dirty="0">
              <a:solidFill>
                <a:schemeClr val="accent6">
                  <a:lumMod val="75000"/>
                </a:schemeClr>
              </a:solidFill>
            </a:endParaRPr>
          </a:p>
        </p:txBody>
      </p:sp>
      <p:sp>
        <p:nvSpPr>
          <p:cNvPr id="4" name="TextBox 3"/>
          <p:cNvSpPr txBox="1"/>
          <p:nvPr/>
        </p:nvSpPr>
        <p:spPr>
          <a:xfrm>
            <a:off x="1143000" y="2590800"/>
            <a:ext cx="1676400" cy="609600"/>
          </a:xfrm>
          <a:prstGeom prst="rect">
            <a:avLst/>
          </a:prstGeom>
          <a:noFill/>
        </p:spPr>
        <p:txBody>
          <a:bodyPr wrap="square" rtlCol="0">
            <a:spAutoFit/>
          </a:bodyPr>
          <a:lstStyle/>
          <a:p>
            <a:endParaRPr lang="en-US" dirty="0"/>
          </a:p>
        </p:txBody>
      </p:sp>
      <p:sp>
        <p:nvSpPr>
          <p:cNvPr id="5" name="Rectangle 4"/>
          <p:cNvSpPr/>
          <p:nvPr/>
        </p:nvSpPr>
        <p:spPr>
          <a:xfrm>
            <a:off x="228600" y="1219201"/>
            <a:ext cx="8763000" cy="1754326"/>
          </a:xfrm>
          <a:prstGeom prst="rect">
            <a:avLst/>
          </a:prstGeom>
        </p:spPr>
        <p:txBody>
          <a:bodyPr wrap="square">
            <a:spAutoFit/>
          </a:bodyPr>
          <a:lstStyle/>
          <a:p>
            <a:pPr marL="285750" indent="-285750">
              <a:buFont typeface="Arial"/>
              <a:buChar char="•"/>
            </a:pPr>
            <a:endParaRPr lang="en-US" sz="1200" dirty="0" smtClean="0"/>
          </a:p>
          <a:p>
            <a:pPr marL="285750" indent="-285750">
              <a:buFont typeface="Arial"/>
              <a:buChar char="•"/>
            </a:pPr>
            <a:r>
              <a:rPr lang="en-US" sz="2400" dirty="0" smtClean="0"/>
              <a:t>Use </a:t>
            </a:r>
            <a:r>
              <a:rPr lang="en-US" sz="2400" dirty="0"/>
              <a:t>the burden of disease attributable to arthritis by occupational class to illustrate the challenges faced by the older poor.</a:t>
            </a:r>
          </a:p>
          <a:p>
            <a:pPr lvl="1"/>
            <a:endParaRPr lang="en-US" sz="2400" dirty="0" smtClean="0"/>
          </a:p>
          <a:p>
            <a:pPr marL="742950" lvl="1" indent="-285750">
              <a:buFont typeface="Arial"/>
              <a:buChar char="•"/>
            </a:pPr>
            <a:endParaRPr lang="en-US" sz="2400" dirty="0"/>
          </a:p>
        </p:txBody>
      </p:sp>
      <p:pic>
        <p:nvPicPr>
          <p:cNvPr id="8" name="Picture 113" descr="C:\UMiami\Add Health work and substance use paper\smoking 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6600" y="7467600"/>
            <a:ext cx="13811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3" descr="C:\UMiami\Add Health work and substance use paper\smoking 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0" y="7620000"/>
            <a:ext cx="13811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2" descr="C:\UMiami\Add Health work and substance use paper\smoking 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5400" y="7467600"/>
            <a:ext cx="1244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2" descr="C:\UMiami\Add Health work and substance use paper\smoking 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7800" y="7620000"/>
            <a:ext cx="1244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http://www.giaging.org/images/uploads/images/TS_163188847_older_woman_grocery_sto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895600"/>
            <a:ext cx="4648200" cy="30966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FE4AD07-AAEA-4BCA-91B4-A1C82DAD7D7F}" type="slidenum">
              <a:rPr lang="en-US" smtClean="0"/>
              <a:t>4</a:t>
            </a:fld>
            <a:endParaRPr lang="en-US"/>
          </a:p>
        </p:txBody>
      </p:sp>
    </p:spTree>
    <p:extLst>
      <p:ext uri="{BB962C8B-B14F-4D97-AF65-F5344CB8AC3E}">
        <p14:creationId xmlns:p14="http://schemas.microsoft.com/office/powerpoint/2010/main" val="21410479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Approach</a:t>
            </a:r>
            <a:endParaRPr lang="en-US" b="1" dirty="0">
              <a:solidFill>
                <a:schemeClr val="accent6">
                  <a:lumMod val="75000"/>
                </a:schemeClr>
              </a:solidFill>
            </a:endParaRPr>
          </a:p>
        </p:txBody>
      </p:sp>
      <p:sp>
        <p:nvSpPr>
          <p:cNvPr id="3" name="Content Placeholder 2"/>
          <p:cNvSpPr>
            <a:spLocks noGrp="1"/>
          </p:cNvSpPr>
          <p:nvPr>
            <p:ph idx="1"/>
          </p:nvPr>
        </p:nvSpPr>
        <p:spPr>
          <a:xfrm>
            <a:off x="381000" y="1447800"/>
            <a:ext cx="5638800" cy="4800600"/>
          </a:xfrm>
        </p:spPr>
        <p:txBody>
          <a:bodyPr>
            <a:normAutofit/>
          </a:bodyPr>
          <a:lstStyle/>
          <a:p>
            <a:r>
              <a:rPr lang="en-US" sz="2600" dirty="0" smtClean="0"/>
              <a:t>Quality-Adjusted Life Year </a:t>
            </a:r>
            <a:r>
              <a:rPr lang="en-US" sz="2600" dirty="0"/>
              <a:t>(QALY</a:t>
            </a:r>
            <a:r>
              <a:rPr lang="en-US" sz="2600" dirty="0" smtClean="0"/>
              <a:t>)</a:t>
            </a:r>
          </a:p>
          <a:p>
            <a:pPr lvl="1"/>
            <a:r>
              <a:rPr lang="en-US" sz="2600" dirty="0" smtClean="0"/>
              <a:t>Main Outcome </a:t>
            </a:r>
            <a:r>
              <a:rPr lang="en-US" sz="2600" dirty="0"/>
              <a:t>M</a:t>
            </a:r>
            <a:r>
              <a:rPr lang="en-US" sz="2600" dirty="0" smtClean="0"/>
              <a:t>easure</a:t>
            </a:r>
          </a:p>
          <a:p>
            <a:pPr lvl="1"/>
            <a:r>
              <a:rPr lang="en-US" sz="2600" dirty="0" smtClean="0"/>
              <a:t>Two </a:t>
            </a:r>
            <a:r>
              <a:rPr lang="en-US" sz="2600" dirty="0"/>
              <a:t>dimensions: </a:t>
            </a:r>
            <a:endParaRPr lang="en-US" sz="2600" dirty="0" smtClean="0"/>
          </a:p>
          <a:p>
            <a:pPr lvl="2"/>
            <a:r>
              <a:rPr lang="en-US" dirty="0" smtClean="0"/>
              <a:t>Time </a:t>
            </a:r>
            <a:r>
              <a:rPr lang="en-US" dirty="0"/>
              <a:t>spent alive </a:t>
            </a:r>
            <a:endParaRPr lang="en-US" dirty="0" smtClean="0"/>
          </a:p>
          <a:p>
            <a:pPr lvl="2"/>
            <a:r>
              <a:rPr lang="en-US" dirty="0" smtClean="0"/>
              <a:t>One's </a:t>
            </a:r>
            <a:r>
              <a:rPr lang="en-US" dirty="0"/>
              <a:t>health-related quality of life (</a:t>
            </a:r>
            <a:r>
              <a:rPr lang="en-US" dirty="0" err="1"/>
              <a:t>HRQoL</a:t>
            </a:r>
            <a:r>
              <a:rPr lang="en-US" dirty="0" smtClean="0"/>
              <a:t>)</a:t>
            </a:r>
          </a:p>
          <a:p>
            <a:pPr lvl="1"/>
            <a:r>
              <a:rPr lang="en-US" sz="2600" dirty="0"/>
              <a:t> </a:t>
            </a:r>
            <a:r>
              <a:rPr lang="en-US" sz="2600" dirty="0" smtClean="0"/>
              <a:t>Scaled </a:t>
            </a:r>
            <a:r>
              <a:rPr lang="en-US" sz="2600" dirty="0"/>
              <a:t>from 0 (death) to 1 (perfect health) and can be used to adjust the amount of time lived in good health to reflect relatively higher or lower morbidity</a:t>
            </a:r>
          </a:p>
        </p:txBody>
      </p:sp>
      <p:pic>
        <p:nvPicPr>
          <p:cNvPr id="15362" name="Picture 2" descr="http://holisticpracticedevelopment.com/wp-content/uploads/2011/01/QALY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810000"/>
            <a:ext cx="2782640" cy="2397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gasparsconstruction.files.wordpress.com/2010/03/gaspar-recipe-box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560" y="1219200"/>
            <a:ext cx="2209800" cy="22288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6400800"/>
            <a:ext cx="3138551" cy="276999"/>
          </a:xfrm>
          <a:prstGeom prst="rect">
            <a:avLst/>
          </a:prstGeom>
        </p:spPr>
        <p:txBody>
          <a:bodyPr wrap="none">
            <a:spAutoFit/>
          </a:bodyPr>
          <a:lstStyle/>
          <a:p>
            <a:r>
              <a:rPr lang="en-US" sz="1200" dirty="0" smtClean="0"/>
              <a:t>Am J </a:t>
            </a:r>
            <a:r>
              <a:rPr lang="en-US" sz="1200" dirty="0" err="1" smtClean="0"/>
              <a:t>Manag</a:t>
            </a:r>
            <a:r>
              <a:rPr lang="en-US" sz="1200" dirty="0" smtClean="0"/>
              <a:t> Care. 2007;13(</a:t>
            </a:r>
            <a:r>
              <a:rPr lang="en-US" sz="1200" dirty="0" err="1" smtClean="0"/>
              <a:t>Suppl</a:t>
            </a:r>
            <a:r>
              <a:rPr lang="en-US" sz="1200" dirty="0" smtClean="0"/>
              <a:t> 9):S218–S223</a:t>
            </a:r>
            <a:endParaRPr lang="en-US" sz="1200" dirty="0"/>
          </a:p>
        </p:txBody>
      </p:sp>
      <p:sp>
        <p:nvSpPr>
          <p:cNvPr id="6" name="Slide Number Placeholder 5"/>
          <p:cNvSpPr>
            <a:spLocks noGrp="1"/>
          </p:cNvSpPr>
          <p:nvPr>
            <p:ph type="sldNum" sz="quarter" idx="12"/>
          </p:nvPr>
        </p:nvSpPr>
        <p:spPr/>
        <p:txBody>
          <a:bodyPr/>
          <a:lstStyle/>
          <a:p>
            <a:fld id="{AFE4AD07-AAEA-4BCA-91B4-A1C82DAD7D7F}" type="slidenum">
              <a:rPr lang="en-US" smtClean="0"/>
              <a:t>5</a:t>
            </a:fld>
            <a:endParaRPr lang="en-US"/>
          </a:p>
        </p:txBody>
      </p:sp>
    </p:spTree>
    <p:extLst>
      <p:ext uri="{BB962C8B-B14F-4D97-AF65-F5344CB8AC3E}">
        <p14:creationId xmlns:p14="http://schemas.microsoft.com/office/powerpoint/2010/main" val="15113396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chemeClr val="accent6">
                    <a:lumMod val="75000"/>
                  </a:schemeClr>
                </a:solidFill>
              </a:rPr>
              <a:t>Approach</a:t>
            </a:r>
            <a:endParaRPr lang="en-US" b="1" dirty="0">
              <a:solidFill>
                <a:schemeClr val="accent6">
                  <a:lumMod val="75000"/>
                </a:schemeClr>
              </a:solidFill>
            </a:endParaRPr>
          </a:p>
        </p:txBody>
      </p:sp>
      <p:graphicFrame>
        <p:nvGraphicFramePr>
          <p:cNvPr id="4" name="Diagram 3"/>
          <p:cNvGraphicFramePr/>
          <p:nvPr>
            <p:extLst>
              <p:ext uri="{D42A27DB-BD31-4B8C-83A1-F6EECF244321}">
                <p14:modId xmlns:p14="http://schemas.microsoft.com/office/powerpoint/2010/main" val="2156058049"/>
              </p:ext>
            </p:extLst>
          </p:nvPr>
        </p:nvGraphicFramePr>
        <p:xfrm>
          <a:off x="533400" y="1143000"/>
          <a:ext cx="8153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56210" y="6396335"/>
            <a:ext cx="8382000" cy="461665"/>
          </a:xfrm>
          <a:prstGeom prst="rect">
            <a:avLst/>
          </a:prstGeom>
        </p:spPr>
        <p:txBody>
          <a:bodyPr wrap="square">
            <a:spAutoFit/>
          </a:bodyPr>
          <a:lstStyle/>
          <a:p>
            <a:r>
              <a:rPr lang="en-US" sz="1200" dirty="0"/>
              <a:t>Anderson RN., US National Center for Health Statistics </a:t>
            </a:r>
            <a:r>
              <a:rPr lang="en-US" sz="1200" dirty="0" smtClean="0"/>
              <a:t>,Method </a:t>
            </a:r>
            <a:r>
              <a:rPr lang="en-US" sz="1200" dirty="0"/>
              <a:t>for constructing complete annual U.S. life tables. Hyattsville, </a:t>
            </a:r>
            <a:r>
              <a:rPr lang="en-US" sz="1200" dirty="0" smtClean="0"/>
              <a:t>MD </a:t>
            </a:r>
            <a:r>
              <a:rPr lang="en-US" sz="1200" dirty="0"/>
              <a:t>1999</a:t>
            </a:r>
          </a:p>
        </p:txBody>
      </p:sp>
      <p:sp>
        <p:nvSpPr>
          <p:cNvPr id="7" name="Slide Number Placeholder 6"/>
          <p:cNvSpPr>
            <a:spLocks noGrp="1"/>
          </p:cNvSpPr>
          <p:nvPr>
            <p:ph type="sldNum" sz="quarter" idx="12"/>
          </p:nvPr>
        </p:nvSpPr>
        <p:spPr/>
        <p:txBody>
          <a:bodyPr/>
          <a:lstStyle/>
          <a:p>
            <a:fld id="{AFE4AD07-AAEA-4BCA-91B4-A1C82DAD7D7F}" type="slidenum">
              <a:rPr lang="en-US" smtClean="0"/>
              <a:t>6</a:t>
            </a:fld>
            <a:endParaRPr lang="en-US"/>
          </a:p>
        </p:txBody>
      </p:sp>
    </p:spTree>
    <p:extLst>
      <p:ext uri="{BB962C8B-B14F-4D97-AF65-F5344CB8AC3E}">
        <p14:creationId xmlns:p14="http://schemas.microsoft.com/office/powerpoint/2010/main" val="38077772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Study Databases Employed </a:t>
            </a:r>
            <a:endParaRPr lang="en-US" b="1" dirty="0">
              <a:solidFill>
                <a:schemeClr val="accent6">
                  <a:lumMod val="75000"/>
                </a:schemeClr>
              </a:solidFill>
            </a:endParaRPr>
          </a:p>
        </p:txBody>
      </p:sp>
      <p:sp>
        <p:nvSpPr>
          <p:cNvPr id="3" name="Content Placeholder 2"/>
          <p:cNvSpPr>
            <a:spLocks noGrp="1"/>
          </p:cNvSpPr>
          <p:nvPr>
            <p:ph idx="1"/>
          </p:nvPr>
        </p:nvSpPr>
        <p:spPr>
          <a:xfrm>
            <a:off x="381000" y="1458999"/>
            <a:ext cx="7696200" cy="4789402"/>
          </a:xfrm>
        </p:spPr>
        <p:txBody>
          <a:bodyPr>
            <a:normAutofit fontScale="92500"/>
          </a:bodyPr>
          <a:lstStyle/>
          <a:p>
            <a:r>
              <a:rPr lang="en-US" sz="2400" dirty="0"/>
              <a:t>1997– 2004 </a:t>
            </a:r>
            <a:r>
              <a:rPr lang="en-US" sz="2400" b="1" dirty="0"/>
              <a:t>N</a:t>
            </a:r>
            <a:r>
              <a:rPr lang="en-US" sz="2400" dirty="0"/>
              <a:t>ational </a:t>
            </a:r>
            <a:r>
              <a:rPr lang="en-US" sz="2400" b="1" dirty="0"/>
              <a:t>H</a:t>
            </a:r>
            <a:r>
              <a:rPr lang="en-US" sz="2400" dirty="0"/>
              <a:t>ealth </a:t>
            </a:r>
            <a:r>
              <a:rPr lang="en-US" sz="2400" b="1" dirty="0"/>
              <a:t>I</a:t>
            </a:r>
            <a:r>
              <a:rPr lang="en-US" sz="2400" dirty="0"/>
              <a:t>nterview </a:t>
            </a:r>
            <a:r>
              <a:rPr lang="en-US" sz="2400" b="1" dirty="0" smtClean="0"/>
              <a:t>S</a:t>
            </a:r>
            <a:r>
              <a:rPr lang="en-US" sz="2400" dirty="0" smtClean="0"/>
              <a:t>urvey (</a:t>
            </a:r>
            <a:r>
              <a:rPr lang="en-US" sz="2400" b="1" dirty="0" smtClean="0"/>
              <a:t>NHIS</a:t>
            </a:r>
            <a:r>
              <a:rPr lang="en-US" sz="2400" dirty="0" smtClean="0"/>
              <a:t>)</a:t>
            </a:r>
          </a:p>
          <a:p>
            <a:pPr lvl="1"/>
            <a:r>
              <a:rPr lang="en-US" sz="2400" dirty="0" smtClean="0"/>
              <a:t>Annual </a:t>
            </a:r>
            <a:r>
              <a:rPr lang="en-US" sz="2400" dirty="0"/>
              <a:t>population-based survey of the resident </a:t>
            </a:r>
            <a:r>
              <a:rPr lang="en-US" sz="2400" dirty="0" smtClean="0"/>
              <a:t>non-institutionalized </a:t>
            </a:r>
            <a:r>
              <a:rPr lang="en-US" sz="2400" dirty="0"/>
              <a:t>US civilian </a:t>
            </a:r>
            <a:r>
              <a:rPr lang="en-US" sz="2400" dirty="0" smtClean="0"/>
              <a:t>population.</a:t>
            </a:r>
          </a:p>
          <a:p>
            <a:pPr lvl="1"/>
            <a:r>
              <a:rPr lang="en-US" sz="2400" b="1" i="1" dirty="0" smtClean="0"/>
              <a:t>Family and Adult Core</a:t>
            </a:r>
          </a:p>
          <a:p>
            <a:endParaRPr lang="en-US" sz="2400" dirty="0" smtClean="0"/>
          </a:p>
          <a:p>
            <a:r>
              <a:rPr lang="en-US" sz="2400" dirty="0" smtClean="0"/>
              <a:t>2001–2003 </a:t>
            </a:r>
            <a:r>
              <a:rPr lang="en-US" sz="2400" b="1" dirty="0"/>
              <a:t>M</a:t>
            </a:r>
            <a:r>
              <a:rPr lang="en-US" sz="2400" dirty="0"/>
              <a:t>edical </a:t>
            </a:r>
            <a:r>
              <a:rPr lang="en-US" sz="2400" b="1" dirty="0"/>
              <a:t>E</a:t>
            </a:r>
            <a:r>
              <a:rPr lang="en-US" sz="2400" dirty="0"/>
              <a:t>xpenditure </a:t>
            </a:r>
            <a:r>
              <a:rPr lang="en-US" sz="2400" b="1" dirty="0"/>
              <a:t>P</a:t>
            </a:r>
            <a:r>
              <a:rPr lang="en-US" sz="2400" dirty="0"/>
              <a:t>anel </a:t>
            </a:r>
            <a:r>
              <a:rPr lang="en-US" sz="2400" b="1" dirty="0"/>
              <a:t>S</a:t>
            </a:r>
            <a:r>
              <a:rPr lang="en-US" sz="2400" dirty="0"/>
              <a:t>urvey (</a:t>
            </a:r>
            <a:r>
              <a:rPr lang="en-US" sz="2400" b="1" dirty="0"/>
              <a:t>MEPS</a:t>
            </a:r>
            <a:r>
              <a:rPr lang="en-US" sz="2400" dirty="0"/>
              <a:t>)</a:t>
            </a:r>
          </a:p>
          <a:p>
            <a:pPr lvl="1"/>
            <a:r>
              <a:rPr lang="en-US" sz="2400" dirty="0"/>
              <a:t>Linked EQ-5D scores (a health-related quality of life measure) from the NHIS responders that participated in MEPS.</a:t>
            </a:r>
          </a:p>
          <a:p>
            <a:pPr marL="342900" lvl="1" indent="-342900">
              <a:buFont typeface="Arial" panose="020B0604020202020204" pitchFamily="34" charset="0"/>
              <a:buChar char="•"/>
            </a:pPr>
            <a:endParaRPr lang="en-US" dirty="0" smtClean="0"/>
          </a:p>
          <a:p>
            <a:pPr marL="342900" lvl="1" indent="-342900">
              <a:buFont typeface="Arial" panose="020B0604020202020204" pitchFamily="34" charset="0"/>
              <a:buChar char="•"/>
            </a:pPr>
            <a:r>
              <a:rPr lang="en-US" sz="2400" dirty="0" smtClean="0"/>
              <a:t>Linked </a:t>
            </a:r>
            <a:r>
              <a:rPr lang="en-US" sz="2400" dirty="0"/>
              <a:t>data from the NHIS to mortality data from the National Death Index to estimate the probability of </a:t>
            </a:r>
            <a:r>
              <a:rPr lang="en-US" sz="2400" dirty="0" smtClean="0"/>
              <a:t>death</a:t>
            </a:r>
            <a:r>
              <a:rPr lang="en-US" sz="2400" dirty="0"/>
              <a:t>.</a:t>
            </a:r>
            <a:endParaRPr lang="en-US" sz="2400" b="1" i="1" dirty="0"/>
          </a:p>
          <a:p>
            <a:endParaRPr lang="en-US" b="1" i="1" dirty="0" smtClean="0"/>
          </a:p>
        </p:txBody>
      </p:sp>
      <p:sp>
        <p:nvSpPr>
          <p:cNvPr id="6" name="Rounded Rectangle 5"/>
          <p:cNvSpPr/>
          <p:nvPr/>
        </p:nvSpPr>
        <p:spPr>
          <a:xfrm>
            <a:off x="8077200" y="1667883"/>
            <a:ext cx="762000" cy="864319"/>
          </a:xfrm>
          <a:prstGeom prst="roundRect">
            <a:avLst>
              <a:gd name="adj" fmla="val 16670"/>
            </a:avLst>
          </a:prstGeom>
          <a:blipFill>
            <a:blip r:embed="rId2">
              <a:extLst>
                <a:ext uri="{28A0092B-C50C-407E-A947-70E740481C1C}">
                  <a14:useLocalDpi xmlns:a14="http://schemas.microsoft.com/office/drawing/2010/main" val="0"/>
                </a:ext>
              </a:extLst>
            </a:blip>
            <a:srcRect/>
            <a:stretch>
              <a:fillRect l="-14000" r="-14000"/>
            </a:stretch>
          </a:blipFill>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 name="Slide Number Placeholder 3"/>
          <p:cNvSpPr>
            <a:spLocks noGrp="1"/>
          </p:cNvSpPr>
          <p:nvPr>
            <p:ph type="sldNum" sz="quarter" idx="12"/>
          </p:nvPr>
        </p:nvSpPr>
        <p:spPr/>
        <p:txBody>
          <a:bodyPr/>
          <a:lstStyle/>
          <a:p>
            <a:fld id="{AFE4AD07-AAEA-4BCA-91B4-A1C82DAD7D7F}" type="slidenum">
              <a:rPr lang="en-US" smtClean="0"/>
              <a:t>7</a:t>
            </a:fld>
            <a:endParaRPr lang="en-US"/>
          </a:p>
        </p:txBody>
      </p:sp>
      <p:sp>
        <p:nvSpPr>
          <p:cNvPr id="7" name="Rounded Rectangle 6"/>
          <p:cNvSpPr/>
          <p:nvPr/>
        </p:nvSpPr>
        <p:spPr>
          <a:xfrm>
            <a:off x="8153400" y="3200400"/>
            <a:ext cx="762000" cy="864319"/>
          </a:xfrm>
          <a:prstGeom prst="roundRect">
            <a:avLst>
              <a:gd name="adj" fmla="val 16670"/>
            </a:avLst>
          </a:prstGeom>
          <a:blipFill dpi="0"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l="2466" t="14350" r="2466" b="14350"/>
            </a:stretch>
          </a:blipFill>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7"/>
          <p:cNvSpPr/>
          <p:nvPr/>
        </p:nvSpPr>
        <p:spPr>
          <a:xfrm>
            <a:off x="8153400" y="4800600"/>
            <a:ext cx="762000" cy="864319"/>
          </a:xfrm>
          <a:prstGeom prst="roundRect">
            <a:avLst>
              <a:gd name="adj" fmla="val 16670"/>
            </a:avLst>
          </a:prstGeom>
          <a:blipFill dpi="0" rotWithShape="1">
            <a:blip r:embed="rId5">
              <a:extLst>
                <a:ext uri="{28A0092B-C50C-407E-A947-70E740481C1C}">
                  <a14:useLocalDpi xmlns:a14="http://schemas.microsoft.com/office/drawing/2010/main" val="0"/>
                </a:ext>
              </a:extLst>
            </a:blip>
            <a:srcRect/>
            <a:stretch>
              <a:fillRect l="6427" t="14350" r="6427" b="14350"/>
            </a:stretch>
          </a:blipFill>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7454969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en-US" sz="3600" b="1" dirty="0">
                <a:solidFill>
                  <a:schemeClr val="accent6">
                    <a:lumMod val="75000"/>
                  </a:schemeClr>
                </a:solidFill>
              </a:rPr>
              <a:t>Occupational and </a:t>
            </a:r>
            <a:r>
              <a:rPr lang="en-US" sz="3600" b="1" dirty="0" smtClean="0">
                <a:solidFill>
                  <a:schemeClr val="accent6">
                    <a:lumMod val="75000"/>
                  </a:schemeClr>
                </a:solidFill>
              </a:rPr>
              <a:t>Arthritis classification</a:t>
            </a:r>
            <a:endParaRPr lang="en-US" sz="3600" b="1" dirty="0">
              <a:solidFill>
                <a:schemeClr val="accent6">
                  <a:lumMod val="75000"/>
                </a:schemeClr>
              </a:solidFill>
            </a:endParaRPr>
          </a:p>
        </p:txBody>
      </p:sp>
      <p:sp>
        <p:nvSpPr>
          <p:cNvPr id="3" name="Content Placeholder 2"/>
          <p:cNvSpPr>
            <a:spLocks noGrp="1"/>
          </p:cNvSpPr>
          <p:nvPr>
            <p:ph idx="1"/>
          </p:nvPr>
        </p:nvSpPr>
        <p:spPr>
          <a:xfrm>
            <a:off x="457200" y="1447800"/>
            <a:ext cx="5715000" cy="4876800"/>
          </a:xfrm>
        </p:spPr>
        <p:txBody>
          <a:bodyPr>
            <a:noAutofit/>
          </a:bodyPr>
          <a:lstStyle/>
          <a:p>
            <a:r>
              <a:rPr lang="en-US" sz="2000" dirty="0" smtClean="0"/>
              <a:t>Occupation </a:t>
            </a:r>
            <a:r>
              <a:rPr lang="en-US" sz="2000" dirty="0"/>
              <a:t>for the week preceding the NHIS </a:t>
            </a:r>
            <a:r>
              <a:rPr lang="en-US" sz="2000" dirty="0" smtClean="0"/>
              <a:t>interview.</a:t>
            </a:r>
          </a:p>
          <a:p>
            <a:endParaRPr lang="en-US" sz="2000" dirty="0" smtClean="0"/>
          </a:p>
          <a:p>
            <a:r>
              <a:rPr lang="en-US" sz="2000" dirty="0" smtClean="0"/>
              <a:t>Workers grouped </a:t>
            </a:r>
            <a:r>
              <a:rPr lang="en-US" sz="2000" dirty="0"/>
              <a:t>according to </a:t>
            </a:r>
            <a:r>
              <a:rPr lang="en-US" sz="2000" dirty="0" smtClean="0"/>
              <a:t>2000 </a:t>
            </a:r>
            <a:r>
              <a:rPr lang="en-US" sz="2000" dirty="0"/>
              <a:t>Standard Occupational Codes into </a:t>
            </a:r>
            <a:r>
              <a:rPr lang="en-US" sz="2000" dirty="0" smtClean="0"/>
              <a:t>four </a:t>
            </a:r>
            <a:r>
              <a:rPr lang="en-US" sz="2000" dirty="0"/>
              <a:t>major occupational </a:t>
            </a:r>
            <a:r>
              <a:rPr lang="en-US" sz="2000" dirty="0" smtClean="0"/>
              <a:t>groups:</a:t>
            </a:r>
          </a:p>
          <a:p>
            <a:pPr lvl="1"/>
            <a:r>
              <a:rPr lang="en-US" sz="1800" dirty="0" smtClean="0"/>
              <a:t>white-collar, Service, Farm</a:t>
            </a:r>
            <a:r>
              <a:rPr lang="en-US" sz="1800" dirty="0"/>
              <a:t> </a:t>
            </a:r>
            <a:r>
              <a:rPr lang="en-US" sz="1800" dirty="0" smtClean="0"/>
              <a:t>and blue-collar workers</a:t>
            </a:r>
          </a:p>
          <a:p>
            <a:endParaRPr lang="en-US" sz="2000" dirty="0" smtClean="0"/>
          </a:p>
          <a:p>
            <a:r>
              <a:rPr lang="en-US" sz="2000" dirty="0"/>
              <a:t>N</a:t>
            </a:r>
            <a:r>
              <a:rPr lang="en-US" sz="2000" dirty="0" smtClean="0"/>
              <a:t>HIS</a:t>
            </a:r>
            <a:r>
              <a:rPr lang="en-US" sz="2000" dirty="0"/>
              <a:t>, arthritis status </a:t>
            </a:r>
            <a:r>
              <a:rPr lang="en-US" sz="2000" dirty="0" smtClean="0"/>
              <a:t>adults </a:t>
            </a:r>
            <a:r>
              <a:rPr lang="en-US" sz="2000" dirty="0"/>
              <a:t>aged 18 years and older </a:t>
            </a:r>
            <a:r>
              <a:rPr lang="en-US" sz="2000" dirty="0" smtClean="0"/>
              <a:t>assessed </a:t>
            </a:r>
            <a:r>
              <a:rPr lang="en-US" sz="2000" dirty="0"/>
              <a:t>by </a:t>
            </a:r>
            <a:r>
              <a:rPr lang="en-US" sz="2000" dirty="0" smtClean="0"/>
              <a:t>question</a:t>
            </a:r>
            <a:r>
              <a:rPr lang="en-US" sz="2000" dirty="0"/>
              <a:t>: “Have you EVER been told by a doctor or other health professional that you have some form of arthritis, rheumatoid arthritis, gout, lupus, or </a:t>
            </a:r>
            <a:r>
              <a:rPr lang="en-US" sz="2000" dirty="0" smtClean="0"/>
              <a:t>fibromyalgia?”</a:t>
            </a:r>
          </a:p>
        </p:txBody>
      </p:sp>
      <p:pic>
        <p:nvPicPr>
          <p:cNvPr id="17410" name="Picture 2" descr="http://1.bp.blogspot.com/-HURC41S1GNI/UXQLyMix53I/AAAAAAAAASU/zN-bTc4OjZ8/s1600/15277249-blue-collar-worker-at-machine-in-facto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541052"/>
            <a:ext cx="1600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2.bp.blogspot.com/-47lAkqG6Lew/UWUTsU7Y5-I/AAAAAAAAAI4/dc4Zk4msJfw/s1600/Symptoms+of+Osteoarthrit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368" y="3962400"/>
            <a:ext cx="1600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6324600"/>
            <a:ext cx="8001000" cy="430887"/>
          </a:xfrm>
          <a:prstGeom prst="rect">
            <a:avLst/>
          </a:prstGeom>
        </p:spPr>
        <p:txBody>
          <a:bodyPr wrap="square">
            <a:spAutoFit/>
          </a:bodyPr>
          <a:lstStyle/>
          <a:p>
            <a:r>
              <a:rPr lang="en-US" sz="1050" dirty="0"/>
              <a:t>Data file documentation, National Health Interview Survey, 2000. Hyattsville, MD: National Center for Health Statistics; </a:t>
            </a:r>
            <a:r>
              <a:rPr lang="en-US" sz="1050" dirty="0" smtClean="0"/>
              <a:t>2002; Med </a:t>
            </a:r>
            <a:r>
              <a:rPr lang="en-US" sz="1050" dirty="0"/>
              <a:t>Care. 2003;41(7 </a:t>
            </a:r>
            <a:r>
              <a:rPr lang="en-US" sz="1050" dirty="0" err="1"/>
              <a:t>Suppl</a:t>
            </a:r>
            <a:r>
              <a:rPr lang="en-US" sz="1050" dirty="0"/>
              <a:t>):III5–III12</a:t>
            </a:r>
          </a:p>
        </p:txBody>
      </p:sp>
      <p:sp>
        <p:nvSpPr>
          <p:cNvPr id="5" name="Slide Number Placeholder 4"/>
          <p:cNvSpPr>
            <a:spLocks noGrp="1"/>
          </p:cNvSpPr>
          <p:nvPr>
            <p:ph type="sldNum" sz="quarter" idx="12"/>
          </p:nvPr>
        </p:nvSpPr>
        <p:spPr/>
        <p:txBody>
          <a:bodyPr/>
          <a:lstStyle/>
          <a:p>
            <a:fld id="{AFE4AD07-AAEA-4BCA-91B4-A1C82DAD7D7F}" type="slidenum">
              <a:rPr lang="en-US" smtClean="0"/>
              <a:t>8</a:t>
            </a:fld>
            <a:endParaRPr lang="en-US"/>
          </a:p>
        </p:txBody>
      </p:sp>
    </p:spTree>
    <p:extLst>
      <p:ext uri="{BB962C8B-B14F-4D97-AF65-F5344CB8AC3E}">
        <p14:creationId xmlns:p14="http://schemas.microsoft.com/office/powerpoint/2010/main" val="10892466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a:solidFill>
                  <a:schemeClr val="accent6">
                    <a:lumMod val="75000"/>
                  </a:schemeClr>
                </a:solidFill>
              </a:rPr>
              <a:t>Health-related quality of life </a:t>
            </a:r>
            <a:r>
              <a:rPr lang="en-US" b="1" dirty="0" smtClean="0">
                <a:solidFill>
                  <a:schemeClr val="accent6">
                    <a:lumMod val="75000"/>
                  </a:schemeClr>
                </a:solidFill>
              </a:rPr>
              <a:t>measure</a:t>
            </a:r>
            <a:endParaRPr lang="en-US" dirty="0">
              <a:solidFill>
                <a:schemeClr val="accent6">
                  <a:lumMod val="75000"/>
                </a:schemeClr>
              </a:solidFill>
            </a:endParaRPr>
          </a:p>
        </p:txBody>
      </p:sp>
      <p:sp>
        <p:nvSpPr>
          <p:cNvPr id="3" name="Content Placeholder 2"/>
          <p:cNvSpPr>
            <a:spLocks noGrp="1"/>
          </p:cNvSpPr>
          <p:nvPr>
            <p:ph idx="1"/>
          </p:nvPr>
        </p:nvSpPr>
        <p:spPr>
          <a:xfrm>
            <a:off x="381000" y="1371601"/>
            <a:ext cx="7391400" cy="4114800"/>
          </a:xfrm>
        </p:spPr>
        <p:txBody>
          <a:bodyPr>
            <a:noAutofit/>
          </a:bodyPr>
          <a:lstStyle/>
          <a:p>
            <a:r>
              <a:rPr lang="en-US" sz="2400" dirty="0" smtClean="0"/>
              <a:t>Derived from EQ-5D </a:t>
            </a:r>
            <a:r>
              <a:rPr lang="en-US" sz="2400" dirty="0"/>
              <a:t>measure i</a:t>
            </a:r>
            <a:r>
              <a:rPr lang="en-US" sz="2400" dirty="0" smtClean="0"/>
              <a:t>n MEPS</a:t>
            </a:r>
            <a:r>
              <a:rPr lang="en-US" sz="2400" dirty="0"/>
              <a:t>. </a:t>
            </a:r>
            <a:endParaRPr lang="en-US" sz="2400" dirty="0" smtClean="0"/>
          </a:p>
          <a:p>
            <a:pPr lvl="1"/>
            <a:r>
              <a:rPr lang="en-US" sz="2000" dirty="0" smtClean="0"/>
              <a:t>Five-items measuring each </a:t>
            </a:r>
            <a:r>
              <a:rPr lang="en-US" sz="2000" dirty="0"/>
              <a:t>5 dimensions of health status (mobility, self-care, usual activities, pain or discomfort, and anxiety or depression) </a:t>
            </a:r>
            <a:endParaRPr lang="en-US" sz="2000" dirty="0" smtClean="0"/>
          </a:p>
          <a:p>
            <a:pPr lvl="1"/>
            <a:r>
              <a:rPr lang="en-US" sz="2000" dirty="0" smtClean="0"/>
              <a:t>Three-levels </a:t>
            </a:r>
            <a:r>
              <a:rPr lang="en-US" sz="2000" dirty="0"/>
              <a:t>per dimension (no problem, some problems, and extreme problems</a:t>
            </a:r>
            <a:r>
              <a:rPr lang="en-US" sz="2000" dirty="0" smtClean="0"/>
              <a:t>)</a:t>
            </a:r>
          </a:p>
          <a:p>
            <a:endParaRPr lang="en-US" sz="1200" dirty="0" smtClean="0"/>
          </a:p>
          <a:p>
            <a:r>
              <a:rPr lang="en-US" sz="2400" dirty="0" smtClean="0"/>
              <a:t>Score </a:t>
            </a:r>
            <a:r>
              <a:rPr lang="en-US" sz="2400" dirty="0"/>
              <a:t>function, an EQ-5D index score based on responses to the 5-item questionnaire </a:t>
            </a:r>
            <a:r>
              <a:rPr lang="en-US" sz="2400" dirty="0" smtClean="0"/>
              <a:t>provided in MEPS.</a:t>
            </a:r>
          </a:p>
          <a:p>
            <a:endParaRPr lang="en-US" sz="1200" dirty="0" smtClean="0"/>
          </a:p>
          <a:p>
            <a:r>
              <a:rPr lang="en-US" sz="2400" dirty="0" smtClean="0"/>
              <a:t>Preference </a:t>
            </a:r>
            <a:r>
              <a:rPr lang="en-US" sz="2400" dirty="0"/>
              <a:t>scores </a:t>
            </a:r>
            <a:r>
              <a:rPr lang="en-US" sz="2400" dirty="0" smtClean="0"/>
              <a:t>measured </a:t>
            </a:r>
            <a:r>
              <a:rPr lang="en-US" sz="2400" dirty="0"/>
              <a:t>on </a:t>
            </a:r>
            <a:r>
              <a:rPr lang="en-US" sz="2400" dirty="0" smtClean="0"/>
              <a:t>scale </a:t>
            </a:r>
            <a:r>
              <a:rPr lang="en-US" sz="2400" dirty="0"/>
              <a:t>from 0 to 1 </a:t>
            </a:r>
            <a:endParaRPr lang="en-US" sz="2400" dirty="0" smtClean="0"/>
          </a:p>
          <a:p>
            <a:pPr lvl="1"/>
            <a:r>
              <a:rPr lang="en-US" sz="2000" dirty="0" smtClean="0"/>
              <a:t>0 </a:t>
            </a:r>
            <a:r>
              <a:rPr lang="en-US" sz="2000" dirty="0"/>
              <a:t>represents death </a:t>
            </a:r>
            <a:endParaRPr lang="en-US" sz="2000" dirty="0" smtClean="0"/>
          </a:p>
          <a:p>
            <a:pPr lvl="1"/>
            <a:r>
              <a:rPr lang="en-US" sz="2000" dirty="0" smtClean="0"/>
              <a:t>1 </a:t>
            </a:r>
            <a:r>
              <a:rPr lang="en-US" sz="2000" dirty="0"/>
              <a:t>represents perfect </a:t>
            </a:r>
            <a:r>
              <a:rPr lang="en-US" sz="2000" dirty="0" smtClean="0"/>
              <a:t>health</a:t>
            </a:r>
            <a:endParaRPr lang="en-US" sz="2000" dirty="0"/>
          </a:p>
        </p:txBody>
      </p:sp>
      <p:pic>
        <p:nvPicPr>
          <p:cNvPr id="25602" name="Picture 2" descr="https://encrypted-tbn2.gstatic.com/images?q=tbn:ANd9GcRDD_iDzjLMHGKAQ1KeE1x8xRc2TAtT-ogcHePSTOYPT_PC0vc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505200"/>
            <a:ext cx="1905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400800"/>
            <a:ext cx="4708533" cy="276999"/>
          </a:xfrm>
          <a:prstGeom prst="rect">
            <a:avLst/>
          </a:prstGeom>
        </p:spPr>
        <p:txBody>
          <a:bodyPr wrap="none">
            <a:spAutoFit/>
          </a:bodyPr>
          <a:lstStyle/>
          <a:p>
            <a:r>
              <a:rPr lang="en-US" sz="1200" dirty="0" err="1"/>
              <a:t>Pharmacoeconomics</a:t>
            </a:r>
            <a:r>
              <a:rPr lang="en-US" sz="1200" dirty="0"/>
              <a:t>. 2000;17(1):</a:t>
            </a:r>
            <a:r>
              <a:rPr lang="en-US" sz="1200" dirty="0" smtClean="0"/>
              <a:t>13–35; </a:t>
            </a:r>
            <a:r>
              <a:rPr lang="en-US" sz="1200" dirty="0"/>
              <a:t>Med Care. 2005;43(3):203–220</a:t>
            </a:r>
          </a:p>
        </p:txBody>
      </p:sp>
      <p:sp>
        <p:nvSpPr>
          <p:cNvPr id="5" name="Slide Number Placeholder 4"/>
          <p:cNvSpPr>
            <a:spLocks noGrp="1"/>
          </p:cNvSpPr>
          <p:nvPr>
            <p:ph type="sldNum" sz="quarter" idx="12"/>
          </p:nvPr>
        </p:nvSpPr>
        <p:spPr/>
        <p:txBody>
          <a:bodyPr/>
          <a:lstStyle/>
          <a:p>
            <a:fld id="{AFE4AD07-AAEA-4BCA-91B4-A1C82DAD7D7F}" type="slidenum">
              <a:rPr lang="en-US" smtClean="0"/>
              <a:t>9</a:t>
            </a:fld>
            <a:endParaRPr lang="en-US"/>
          </a:p>
        </p:txBody>
      </p:sp>
    </p:spTree>
    <p:extLst>
      <p:ext uri="{BB962C8B-B14F-4D97-AF65-F5344CB8AC3E}">
        <p14:creationId xmlns:p14="http://schemas.microsoft.com/office/powerpoint/2010/main" val="3980823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1793</TotalTime>
  <Words>1313</Words>
  <Application>Microsoft Macintosh PowerPoint</Application>
  <PresentationFormat>On-screen Show (4:3)</PresentationFormat>
  <Paragraphs>131</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Multi-Survey Linkage for the Calculation of Occupation-Specific Quality-Adjusted Life Years (QALYs) in the US Workforce</vt:lpstr>
      <vt:lpstr>Background</vt:lpstr>
      <vt:lpstr>Background</vt:lpstr>
      <vt:lpstr>Study Objective</vt:lpstr>
      <vt:lpstr>Approach</vt:lpstr>
      <vt:lpstr>Approach</vt:lpstr>
      <vt:lpstr>Study Databases Employed </vt:lpstr>
      <vt:lpstr>Occupational and Arthritis classification</vt:lpstr>
      <vt:lpstr>Health-related quality of life measure</vt:lpstr>
      <vt:lpstr>Estimating Probability of Death</vt:lpstr>
      <vt:lpstr>Quality-adjusted Life Expectancy Measure</vt:lpstr>
      <vt:lpstr>PowerPoint Presentation</vt:lpstr>
      <vt:lpstr>PowerPoint Presentation</vt:lpstr>
      <vt:lpstr>Summary / Conclusions</vt:lpstr>
      <vt:lpstr>Acknowledgements</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 Total Worker Health  live and in-person!</dc:title>
  <dc:creator>Hudson, Heidi L. (CDC/NIOSH/DART)</dc:creator>
  <cp:lastModifiedBy>David Lee</cp:lastModifiedBy>
  <cp:revision>74</cp:revision>
  <dcterms:created xsi:type="dcterms:W3CDTF">2014-07-09T16:55:16Z</dcterms:created>
  <dcterms:modified xsi:type="dcterms:W3CDTF">2014-10-03T18:49:13Z</dcterms:modified>
</cp:coreProperties>
</file>